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56" r:id="rId2"/>
    <p:sldMasterId id="2147483912" r:id="rId3"/>
    <p:sldMasterId id="2147483924" r:id="rId4"/>
  </p:sldMasterIdLst>
  <p:notesMasterIdLst>
    <p:notesMasterId r:id="rId45"/>
  </p:notesMasterIdLst>
  <p:sldIdLst>
    <p:sldId id="964" r:id="rId5"/>
    <p:sldId id="999" r:id="rId6"/>
    <p:sldId id="926" r:id="rId7"/>
    <p:sldId id="662" r:id="rId8"/>
    <p:sldId id="1010" r:id="rId9"/>
    <p:sldId id="988" r:id="rId10"/>
    <p:sldId id="994" r:id="rId11"/>
    <p:sldId id="1007" r:id="rId12"/>
    <p:sldId id="1006" r:id="rId13"/>
    <p:sldId id="961" r:id="rId14"/>
    <p:sldId id="946" r:id="rId15"/>
    <p:sldId id="1021" r:id="rId16"/>
    <p:sldId id="1022" r:id="rId17"/>
    <p:sldId id="955" r:id="rId18"/>
    <p:sldId id="1020" r:id="rId19"/>
    <p:sldId id="952" r:id="rId20"/>
    <p:sldId id="948" r:id="rId21"/>
    <p:sldId id="1000" r:id="rId22"/>
    <p:sldId id="949" r:id="rId23"/>
    <p:sldId id="1024" r:id="rId24"/>
    <p:sldId id="956" r:id="rId25"/>
    <p:sldId id="1025" r:id="rId26"/>
    <p:sldId id="957" r:id="rId27"/>
    <p:sldId id="958" r:id="rId28"/>
    <p:sldId id="1002" r:id="rId29"/>
    <p:sldId id="966" r:id="rId30"/>
    <p:sldId id="977" r:id="rId31"/>
    <p:sldId id="975" r:id="rId32"/>
    <p:sldId id="997" r:id="rId33"/>
    <p:sldId id="1015" r:id="rId34"/>
    <p:sldId id="1005" r:id="rId35"/>
    <p:sldId id="980" r:id="rId36"/>
    <p:sldId id="1013" r:id="rId37"/>
    <p:sldId id="1016" r:id="rId38"/>
    <p:sldId id="318" r:id="rId39"/>
    <p:sldId id="967" r:id="rId40"/>
    <p:sldId id="984" r:id="rId41"/>
    <p:sldId id="996" r:id="rId42"/>
    <p:sldId id="987" r:id="rId43"/>
    <p:sldId id="98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A3E"/>
    <a:srgbClr val="FFF7E1"/>
    <a:srgbClr val="FFF6DD"/>
    <a:srgbClr val="FFF4D5"/>
    <a:srgbClr val="00D05E"/>
    <a:srgbClr val="FFFDF7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37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443" y="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6E808-9DF8-461F-8310-8D548841F084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ECBB9-E874-4D11-A2F9-1CD90AEC4D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ECBB9-E874-4D11-A2F9-1CD90AEC4D4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4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2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4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0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6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8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9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95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2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09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AD19-DE7B-4B73-7D23-084322E28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2B311-F7BC-3942-BBF9-0FF7247C7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0" indent="0" algn="ctr">
              <a:buNone/>
              <a:defRPr sz="1999"/>
            </a:lvl2pPr>
            <a:lvl3pPr marL="914079" indent="0" algn="ctr">
              <a:buNone/>
              <a:defRPr sz="1799"/>
            </a:lvl3pPr>
            <a:lvl4pPr marL="1371119" indent="0" algn="ctr">
              <a:buNone/>
              <a:defRPr sz="1600"/>
            </a:lvl4pPr>
            <a:lvl5pPr marL="1828158" indent="0" algn="ctr">
              <a:buNone/>
              <a:defRPr sz="1600"/>
            </a:lvl5pPr>
            <a:lvl6pPr marL="2285197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7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6989-F5B7-1CF6-C4C6-2C7BC03A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BCC5-FCC9-4C55-69D1-805F1EEB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BE0A5-2595-8495-C568-E9965635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1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1EE2-F6B2-D2E5-B13D-B52D58A0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C823-EA6E-FC7C-E316-351CB178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B44E-300D-7ED5-D3D9-5BFD33D7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19E46-7D23-417E-0198-B2E342B7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0A22E-0DF7-0C8A-A546-CA42F927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71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1375-BA9A-0A71-F4A6-5B918421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68374-15E1-3BE9-78A5-C2E58BF8A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11A2-EF7D-774D-9919-42B48401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0CA8A-7382-179E-433A-D03C4E21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E805C-142E-757F-8402-708310C6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67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5AA8-85E8-8047-96D1-E0966E49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8996-10FD-5AFE-1269-1EB24FF68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3488C-B170-D386-5D65-EECD4AFB0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2595B-754E-AE01-B6BA-648CD227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43728-8525-CBFD-2115-E3B8BD41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B8D21-FDD7-3E6E-D036-7F7C2230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14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7770-0D5E-2349-7BC8-3B2CF9D6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249C3-F57A-8B6B-700F-9AEEA414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0" indent="0">
              <a:buNone/>
              <a:defRPr sz="1999" b="1"/>
            </a:lvl2pPr>
            <a:lvl3pPr marL="914079" indent="0">
              <a:buNone/>
              <a:defRPr sz="1799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7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66601-6990-3131-39A6-B40FEC61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D8739-C77F-74CB-1D5D-6B7E82949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0" indent="0">
              <a:buNone/>
              <a:defRPr sz="1999" b="1"/>
            </a:lvl2pPr>
            <a:lvl3pPr marL="914079" indent="0">
              <a:buNone/>
              <a:defRPr sz="1799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7" indent="0">
              <a:buNone/>
              <a:defRPr sz="1600" b="1"/>
            </a:lvl6pPr>
            <a:lvl7pPr marL="2742237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C2697-FB39-F067-3E3A-BE331496A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83E3E-CCC1-41F2-6782-5E6A3D39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87EBA-B585-E9BE-45D2-EFF63A0C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84A21-55D5-7DC6-4489-B6A4292F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98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73EC-1E04-9ED0-6365-89BD0210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01666-FEAA-E952-FA59-CA9374AE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542C-4B34-C6AC-4ECA-76886CB1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4741B-EE2F-9B36-C318-A2034303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4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DC90C-9076-E2C6-624A-712574C6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7B288-C8E6-9CEC-50C6-C4BC1F8F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DBF68-CA2B-B55C-46A4-0AC1C61D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5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56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019A-27A1-0B70-0587-F8F105BA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FC41-4BAA-4B70-C954-6355B471D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14520-DBC1-59E5-FD20-4B49B11B8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399"/>
            </a:lvl2pPr>
            <a:lvl3pPr marL="914079" indent="0">
              <a:buNone/>
              <a:defRPr sz="1199"/>
            </a:lvl3pPr>
            <a:lvl4pPr marL="1371119" indent="0">
              <a:buNone/>
              <a:defRPr sz="1000"/>
            </a:lvl4pPr>
            <a:lvl5pPr marL="1828158" indent="0">
              <a:buNone/>
              <a:defRPr sz="1000"/>
            </a:lvl5pPr>
            <a:lvl6pPr marL="2285197" indent="0">
              <a:buNone/>
              <a:defRPr sz="1000"/>
            </a:lvl6pPr>
            <a:lvl7pPr marL="2742237" indent="0">
              <a:buNone/>
              <a:defRPr sz="1000"/>
            </a:lvl7pPr>
            <a:lvl8pPr marL="3199277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565CD-4B6D-E029-0F4E-22B463F8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4F341-FEE6-DE55-FEBB-A792CF7C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0931-C340-9D73-7070-A74441BE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17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7333-F074-FB5A-6A43-6DE6B75D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BF81D-62A9-2989-FD09-25817A761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0" indent="0">
              <a:buNone/>
              <a:defRPr sz="2799"/>
            </a:lvl2pPr>
            <a:lvl3pPr marL="914079" indent="0">
              <a:buNone/>
              <a:defRPr sz="2399"/>
            </a:lvl3pPr>
            <a:lvl4pPr marL="1371119" indent="0">
              <a:buNone/>
              <a:defRPr sz="1999"/>
            </a:lvl4pPr>
            <a:lvl5pPr marL="1828158" indent="0">
              <a:buNone/>
              <a:defRPr sz="1999"/>
            </a:lvl5pPr>
            <a:lvl6pPr marL="2285197" indent="0">
              <a:buNone/>
              <a:defRPr sz="1999"/>
            </a:lvl6pPr>
            <a:lvl7pPr marL="2742237" indent="0">
              <a:buNone/>
              <a:defRPr sz="1999"/>
            </a:lvl7pPr>
            <a:lvl8pPr marL="3199277" indent="0">
              <a:buNone/>
              <a:defRPr sz="1999"/>
            </a:lvl8pPr>
            <a:lvl9pPr marL="3656315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63285-2B53-3F28-50E1-1C4D74FED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399"/>
            </a:lvl2pPr>
            <a:lvl3pPr marL="914079" indent="0">
              <a:buNone/>
              <a:defRPr sz="1199"/>
            </a:lvl3pPr>
            <a:lvl4pPr marL="1371119" indent="0">
              <a:buNone/>
              <a:defRPr sz="1000"/>
            </a:lvl4pPr>
            <a:lvl5pPr marL="1828158" indent="0">
              <a:buNone/>
              <a:defRPr sz="1000"/>
            </a:lvl5pPr>
            <a:lvl6pPr marL="2285197" indent="0">
              <a:buNone/>
              <a:defRPr sz="1000"/>
            </a:lvl6pPr>
            <a:lvl7pPr marL="2742237" indent="0">
              <a:buNone/>
              <a:defRPr sz="1000"/>
            </a:lvl7pPr>
            <a:lvl8pPr marL="3199277" indent="0">
              <a:buNone/>
              <a:defRPr sz="1000"/>
            </a:lvl8pPr>
            <a:lvl9pPr marL="36563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E451C-FEE3-2A1B-6A65-FFE5FD34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23838-7354-5907-ECDB-AB380A6A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257E7-7158-5A41-ED8F-28DBE0D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3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2F11-7344-BE09-8C1A-AB1315DE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BA7FB-6F43-C7B6-842A-460706A3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BA59D-8F2C-2A8F-34BD-EB036380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655BB-C671-D44F-213C-1368DB0C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9539B-4937-49DE-7A89-928F99D3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43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79BEB-10B3-3CE5-5D82-F38DED3C3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61B67-7A31-A155-532F-C4961CAC3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29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8254D-D04A-4C46-96E2-17CD9490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2864D-0DDB-1DF4-48ED-69521246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503EC-8EBB-DF33-1712-2E5651B2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5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92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72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86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82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31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0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97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53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97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92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74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7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64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0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9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5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ABF1-EEC4-4B6C-A0E9-2EB7E99102BB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F74-F2F2-4F54-9A38-1BDA0FC826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9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B7FE-946B-48AF-B672-FC24C71318AC}" type="datetimeFigureOut">
              <a:rPr lang="en-US" smtClean="0"/>
              <a:pPr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BDC9-9571-4A31-9180-CCD145D60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8B77C-69A4-4FBE-A7D6-7E3F2DB7D5C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B47D-F90E-402E-B8E5-C1CE0949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7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5000" b="-1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7E5AB-0782-6E2E-E823-5BE77CA3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7132F-84A0-7E46-5709-AD3FACB6C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ABD0F-282D-9EA0-9545-212666078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7C78C-1F98-418D-A59A-09D10368149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67C9-5D98-B624-E22D-79F830F6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1E855-7CD9-BA58-D709-45189FB6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7509-B628-40CB-A0D9-3FD490F3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07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9" indent="-228519" algn="l" defTabSz="9140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5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6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7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7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8B77C-69A4-4FBE-A7D6-7E3F2DB7D5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AB47D-F90E-402E-B8E5-C1CE0949F2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88274-72E3-7EFF-6CF4-1CD20AAD3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217" y="700077"/>
            <a:ext cx="2313983" cy="298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AA54F-44B0-E19D-9D10-6D50D24F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05" y="4124970"/>
            <a:ext cx="3915965" cy="2200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1DFCC-4E44-AD7D-7986-E91F2BBF9EA9}"/>
              </a:ext>
            </a:extLst>
          </p:cNvPr>
          <p:cNvSpPr txBox="1"/>
          <p:nvPr/>
        </p:nvSpPr>
        <p:spPr>
          <a:xfrm>
            <a:off x="1772800" y="2541516"/>
            <a:ext cx="4879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E54B28-CDD3-197C-22CC-7818FDCC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229" y="3810870"/>
            <a:ext cx="3540002" cy="26564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4DF848-DAF8-2814-2AF3-BCE4C0F4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250" y="971189"/>
            <a:ext cx="5878254" cy="1143000"/>
          </a:xfr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监禁不能阻挡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416E26-82F1-4118-8570-A577396A3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2456" y="2405109"/>
            <a:ext cx="58782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使徒行传</a:t>
            </a:r>
            <a:r>
              <a:rPr kumimoji="0" lang="en-US" altLang="zh-CN" sz="48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16:16-40</a:t>
            </a: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solidFill>
                  <a:srgbClr val="006600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2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1C305-90B1-EC92-855F-B4431BE319BA}"/>
              </a:ext>
            </a:extLst>
          </p:cNvPr>
          <p:cNvSpPr txBox="1"/>
          <p:nvPr/>
        </p:nvSpPr>
        <p:spPr>
          <a:xfrm>
            <a:off x="902656" y="602858"/>
            <a:ext cx="5302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二、在监狱中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31B3D-4097-D42B-E870-C8D43A358DDE}"/>
              </a:ext>
            </a:extLst>
          </p:cNvPr>
          <p:cNvSpPr/>
          <p:nvPr/>
        </p:nvSpPr>
        <p:spPr>
          <a:xfrm>
            <a:off x="981339" y="1785030"/>
            <a:ext cx="5132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监狱中的赞美 </a:t>
            </a:r>
            <a:endParaRPr kumimoji="0" lang="en-US" altLang="zh-CN" sz="36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监狱中的奇迹</a:t>
            </a:r>
            <a:endParaRPr kumimoji="0" lang="en-US" altLang="zh-CN" sz="36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监狱中的救恩</a:t>
            </a:r>
            <a:endParaRPr kumimoji="0" lang="en-US" altLang="zh-CN" sz="36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E7CB3-53AA-270C-44CF-23EDAF92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271" y="987578"/>
            <a:ext cx="4106324" cy="4954011"/>
          </a:xfrm>
          <a:prstGeom prst="rect">
            <a:avLst/>
          </a:prstGeom>
        </p:spPr>
      </p:pic>
      <p:pic>
        <p:nvPicPr>
          <p:cNvPr id="4" name="Picture 2" descr="上图：古罗马时代的腓立比监狱，保罗和西拉很可能就被关在这里。">
            <a:extLst>
              <a:ext uri="{FF2B5EF4-FFF2-40B4-BE49-F238E27FC236}">
                <a16:creationId xmlns:a16="http://schemas.microsoft.com/office/drawing/2014/main" id="{8D0D37C9-6BBA-660B-FF7D-98F06E87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05" y="3776746"/>
            <a:ext cx="4106324" cy="27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2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1252603" y="1676481"/>
            <a:ext cx="10321445" cy="133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约在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半夜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，保罗和西拉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祷告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唱诗赞美神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众囚犯也侧耳而听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。徒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16</a:t>
            </a:r>
            <a:r>
              <a:rPr kumimoji="0" 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1C305-90B1-EC92-855F-B4431BE319BA}"/>
              </a:ext>
            </a:extLst>
          </p:cNvPr>
          <p:cNvSpPr txBox="1"/>
          <p:nvPr/>
        </p:nvSpPr>
        <p:spPr>
          <a:xfrm>
            <a:off x="902657" y="602858"/>
            <a:ext cx="54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监狱中的赞美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F7231-33C7-F5C4-AC85-13092EB4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482" y="3497695"/>
            <a:ext cx="3132754" cy="244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42CEF-167D-5762-FC75-944BE19D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480" y="3274055"/>
            <a:ext cx="3654799" cy="2666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2CA03-6D20-C708-EC0B-330A7623D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74" y="3635774"/>
            <a:ext cx="2156403" cy="2404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AF7BA8-70DB-C74F-F674-2AE885465238}"/>
              </a:ext>
            </a:extLst>
          </p:cNvPr>
          <p:cNvSpPr txBox="1"/>
          <p:nvPr/>
        </p:nvSpPr>
        <p:spPr>
          <a:xfrm>
            <a:off x="3792395" y="4540615"/>
            <a:ext cx="356616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为我的名必须受</a:t>
            </a:r>
            <a:b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许多的苦难</a:t>
            </a:r>
            <a:br>
              <a:rPr lang="en-US" altLang="zh-CN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徒</a:t>
            </a:r>
            <a:r>
              <a:rPr lang="en-US" altLang="zh-CN" sz="3600" b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9:16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1D32EA-697F-6E34-2234-D39223B568FC}"/>
              </a:ext>
            </a:extLst>
          </p:cNvPr>
          <p:cNvSpPr txBox="1"/>
          <p:nvPr/>
        </p:nvSpPr>
        <p:spPr>
          <a:xfrm>
            <a:off x="1149934" y="2717612"/>
            <a:ext cx="6790106" cy="330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因我活着就是基督，我死了就有益处。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…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我正在两难之间，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情愿离世与基督同在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，因为这是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好得无比的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； 腓立比书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1:21,23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855564" y="1123027"/>
            <a:ext cx="10381934" cy="133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你们该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效法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我、像我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效法基督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一样。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4D5156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林前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11:1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F7231-33C7-F5C4-AC85-13092EB4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149" y="4052636"/>
            <a:ext cx="2674397" cy="208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3355D4-F03D-2DC0-B2A3-BAB3F395C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232" y="1277068"/>
            <a:ext cx="2301727" cy="25668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4C063E-0995-8681-1402-A3C7F5CBACA3}"/>
              </a:ext>
            </a:extLst>
          </p:cNvPr>
          <p:cNvGrpSpPr/>
          <p:nvPr/>
        </p:nvGrpSpPr>
        <p:grpSpPr>
          <a:xfrm>
            <a:off x="625417" y="2842199"/>
            <a:ext cx="7703698" cy="3058269"/>
            <a:chOff x="602371" y="2174621"/>
            <a:chExt cx="7703698" cy="3058269"/>
          </a:xfrm>
        </p:grpSpPr>
        <p:pic>
          <p:nvPicPr>
            <p:cNvPr id="3" name="Picture 2" descr="A cross with white cloth and flowers&#10;&#10;Description automatically generated">
              <a:extLst>
                <a:ext uri="{FF2B5EF4-FFF2-40B4-BE49-F238E27FC236}">
                  <a16:creationId xmlns:a16="http://schemas.microsoft.com/office/drawing/2014/main" id="{B5BE1CBE-4345-0452-8CDC-E0E495A8C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231" y="2180576"/>
              <a:ext cx="3793838" cy="30523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507688-F2D0-2A6B-0F9E-F43348202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371" y="2174621"/>
              <a:ext cx="4183104" cy="3052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9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1252603" y="1767921"/>
            <a:ext cx="6870317" cy="199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约在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半夜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，保罗和西拉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祷告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唱诗赞美神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众囚犯也侧耳而听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。徒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1C305-90B1-EC92-855F-B4431BE319BA}"/>
              </a:ext>
            </a:extLst>
          </p:cNvPr>
          <p:cNvSpPr txBox="1"/>
          <p:nvPr/>
        </p:nvSpPr>
        <p:spPr>
          <a:xfrm>
            <a:off x="902657" y="602858"/>
            <a:ext cx="54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66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监狱中的赞美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ADC26B-445C-B470-339B-92C7837C7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149" y="4052636"/>
            <a:ext cx="2674397" cy="208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339E2B-CDCF-9E11-6E5D-ECBE0B1F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232" y="1277068"/>
            <a:ext cx="2301727" cy="25668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207E51-7AD7-EA3C-5B94-406402D8C134}"/>
              </a:ext>
            </a:extLst>
          </p:cNvPr>
          <p:cNvSpPr txBox="1"/>
          <p:nvPr/>
        </p:nvSpPr>
        <p:spPr>
          <a:xfrm>
            <a:off x="1475778" y="4580520"/>
            <a:ext cx="641072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lvl="0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监禁不能阻挡生命的见证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18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914399" y="1620003"/>
            <a:ext cx="6480700" cy="2648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26 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忽然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地大震动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，甚至监牢的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地基都摇动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了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监门立刻全开，众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囚犯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的锁链也都松开了。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4D5156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34CAD-392A-03E9-12DD-DBC48FF9BBF1}"/>
              </a:ext>
            </a:extLst>
          </p:cNvPr>
          <p:cNvSpPr txBox="1"/>
          <p:nvPr/>
        </p:nvSpPr>
        <p:spPr>
          <a:xfrm>
            <a:off x="902657" y="602858"/>
            <a:ext cx="54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监狱中的奇迹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2" descr="Paul and Silas Unjustly Jailed - by Litwithprayer - Letter">
            <a:extLst>
              <a:ext uri="{FF2B5EF4-FFF2-40B4-BE49-F238E27FC236}">
                <a16:creationId xmlns:a16="http://schemas.microsoft.com/office/drawing/2014/main" id="{D7F8E0EE-DFFE-6A61-51B6-CB98670E75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61" y="1467603"/>
            <a:ext cx="34339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18FF6-4E56-98D9-364D-D81B1185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716" y="4117712"/>
            <a:ext cx="3218718" cy="21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7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3D482B8-9039-2755-E596-A603869BF0C1}"/>
              </a:ext>
            </a:extLst>
          </p:cNvPr>
          <p:cNvGrpSpPr/>
          <p:nvPr/>
        </p:nvGrpSpPr>
        <p:grpSpPr>
          <a:xfrm>
            <a:off x="7616061" y="868322"/>
            <a:ext cx="3155864" cy="1645920"/>
            <a:chOff x="8144917" y="914874"/>
            <a:chExt cx="3155864" cy="16459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2C26FA-2428-0272-E46E-0697CA8B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4917" y="914874"/>
              <a:ext cx="1568728" cy="16459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FDF508-E217-DD7E-949E-24A26B230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3645" y="914874"/>
              <a:ext cx="1587136" cy="164592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CCFD-4DBD-1778-27A0-C072259F7A2F}"/>
              </a:ext>
            </a:extLst>
          </p:cNvPr>
          <p:cNvGrpSpPr/>
          <p:nvPr/>
        </p:nvGrpSpPr>
        <p:grpSpPr>
          <a:xfrm>
            <a:off x="849810" y="2627214"/>
            <a:ext cx="10446567" cy="914401"/>
            <a:chOff x="4492649" y="3203580"/>
            <a:chExt cx="6813557" cy="783772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4FB5E398-65DD-5B80-5EF0-14C1246DCDA6}"/>
                </a:ext>
              </a:extLst>
            </p:cNvPr>
            <p:cNvSpPr/>
            <p:nvPr/>
          </p:nvSpPr>
          <p:spPr>
            <a:xfrm>
              <a:off x="4492649" y="3203580"/>
              <a:ext cx="3160911" cy="783771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地大震动 地基摇动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565FC61-EE2D-F993-684B-DEF6578F01EB}"/>
                </a:ext>
              </a:extLst>
            </p:cNvPr>
            <p:cNvSpPr/>
            <p:nvPr/>
          </p:nvSpPr>
          <p:spPr>
            <a:xfrm>
              <a:off x="8145291" y="3203581"/>
              <a:ext cx="3160915" cy="783771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监门全开</a:t>
              </a:r>
              <a:r>
                <a:rPr lang="en-US" altLang="zh-CN" sz="4000" b="1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锁链松开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Right Arrow 31">
              <a:extLst>
                <a:ext uri="{FF2B5EF4-FFF2-40B4-BE49-F238E27FC236}">
                  <a16:creationId xmlns:a16="http://schemas.microsoft.com/office/drawing/2014/main" id="{89B9144E-DD92-5BC0-D13B-F92EC9A574A7}"/>
                </a:ext>
              </a:extLst>
            </p:cNvPr>
            <p:cNvSpPr/>
            <p:nvPr/>
          </p:nvSpPr>
          <p:spPr>
            <a:xfrm>
              <a:off x="7730127" y="3460713"/>
              <a:ext cx="357839" cy="269508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208EBC-5969-E190-2707-E62981744F90}"/>
              </a:ext>
            </a:extLst>
          </p:cNvPr>
          <p:cNvSpPr txBox="1"/>
          <p:nvPr/>
        </p:nvSpPr>
        <p:spPr>
          <a:xfrm>
            <a:off x="2585600" y="5328979"/>
            <a:ext cx="697498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监牢不能阻挡神大能的彰显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0F54F-8654-BF47-9538-665D733B945A}"/>
              </a:ext>
            </a:extLst>
          </p:cNvPr>
          <p:cNvSpPr txBox="1"/>
          <p:nvPr/>
        </p:nvSpPr>
        <p:spPr>
          <a:xfrm>
            <a:off x="2019740" y="4092866"/>
            <a:ext cx="810670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监禁不能阻挡神与宣教士的同在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2FDFD-9F83-0219-31BE-9DF6F9073492}"/>
              </a:ext>
            </a:extLst>
          </p:cNvPr>
          <p:cNvSpPr txBox="1"/>
          <p:nvPr/>
        </p:nvSpPr>
        <p:spPr>
          <a:xfrm>
            <a:off x="5211147" y="1240463"/>
            <a:ext cx="172207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忽然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5DDDC1-D207-9683-1801-EEC3D89E619A}"/>
              </a:ext>
            </a:extLst>
          </p:cNvPr>
          <p:cNvGrpSpPr/>
          <p:nvPr/>
        </p:nvGrpSpPr>
        <p:grpSpPr>
          <a:xfrm>
            <a:off x="1251752" y="879168"/>
            <a:ext cx="3276553" cy="1645921"/>
            <a:chOff x="1180728" y="1035310"/>
            <a:chExt cx="3276553" cy="16459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31F0DE-44EB-94A3-E5D2-1AB61F31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728" y="1035310"/>
              <a:ext cx="1554480" cy="16459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1C4A14-4DA9-9452-DC06-F91FDEB7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5208" y="1035310"/>
              <a:ext cx="1722073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25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1103085" y="1734918"/>
            <a:ext cx="9750962" cy="133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27 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禁卒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一醒，看见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监门全开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以为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囚犯已经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逃走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，就拔刀要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自杀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0A046-2A4C-8455-917C-56D0B84C27A2}"/>
              </a:ext>
            </a:extLst>
          </p:cNvPr>
          <p:cNvSpPr txBox="1"/>
          <p:nvPr/>
        </p:nvSpPr>
        <p:spPr>
          <a:xfrm>
            <a:off x="1103085" y="3825753"/>
            <a:ext cx="9990447" cy="199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到了天亮，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兵丁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扰乱得很，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不知道彼得往哪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里去了。希律找他，找不着，就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审问看守的人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，吩咐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把他们拉去杀了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…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徒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18-19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D01E1-4DFF-B758-EAD5-9EFE50135F38}"/>
              </a:ext>
            </a:extLst>
          </p:cNvPr>
          <p:cNvSpPr txBox="1"/>
          <p:nvPr/>
        </p:nvSpPr>
        <p:spPr>
          <a:xfrm>
            <a:off x="902657" y="602858"/>
            <a:ext cx="543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监狱中的救恩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F6751-A343-6CAD-0565-C9A1066D1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157" y="3640685"/>
            <a:ext cx="48196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1240529" y="930203"/>
            <a:ext cx="9870510" cy="1990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28 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保罗大声呼叫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说：“不要伤害自己！我们都在这里。”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29 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禁卒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叫人拿灯来，就跳进去，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战战兢兢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地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俯伏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在保罗、西拉面前，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6" name="Picture 2" descr="使徒行傳第十六章25-40節- 讚美的大能">
            <a:extLst>
              <a:ext uri="{FF2B5EF4-FFF2-40B4-BE49-F238E27FC236}">
                <a16:creationId xmlns:a16="http://schemas.microsoft.com/office/drawing/2014/main" id="{8DC82F9A-8A11-CA45-7FBC-4728C7B4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38" y="3783016"/>
            <a:ext cx="4593921" cy="233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72FA5-3248-E9EF-AE5A-B913790D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484" y="3279240"/>
            <a:ext cx="3052957" cy="29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7C781C-5830-BE01-7315-63F95C30EAA9}"/>
              </a:ext>
            </a:extLst>
          </p:cNvPr>
          <p:cNvGrpSpPr/>
          <p:nvPr/>
        </p:nvGrpSpPr>
        <p:grpSpPr>
          <a:xfrm>
            <a:off x="1127302" y="3888567"/>
            <a:ext cx="9849056" cy="2113168"/>
            <a:chOff x="1139828" y="4673817"/>
            <a:chExt cx="9849056" cy="2113168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08378538-8B93-2368-DD6C-54C6E062B099}"/>
                </a:ext>
              </a:extLst>
            </p:cNvPr>
            <p:cNvSpPr/>
            <p:nvPr/>
          </p:nvSpPr>
          <p:spPr>
            <a:xfrm>
              <a:off x="1139828" y="4673817"/>
              <a:ext cx="3657600" cy="2103120"/>
            </a:xfrm>
            <a:prstGeom prst="roundRect">
              <a:avLst/>
            </a:prstGeom>
            <a:solidFill>
              <a:srgbClr val="008A3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马其顿人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求助的呼声 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（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16:9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）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FC42B7FD-64CF-B204-CE5F-BF33331EDB79}"/>
                </a:ext>
              </a:extLst>
            </p:cNvPr>
            <p:cNvSpPr/>
            <p:nvPr/>
          </p:nvSpPr>
          <p:spPr>
            <a:xfrm>
              <a:off x="7331284" y="4683865"/>
              <a:ext cx="3657600" cy="2103120"/>
            </a:xfrm>
            <a:prstGeom prst="roundRect">
              <a:avLst/>
            </a:prstGeom>
            <a:solidFill>
              <a:srgbClr val="008A3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我当怎样行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才可以得救？</a:t>
              </a:r>
              <a:b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（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16:30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）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4CC027-A078-D29E-F72A-E2A14706F2E7}"/>
                </a:ext>
              </a:extLst>
            </p:cNvPr>
            <p:cNvCxnSpPr/>
            <p:nvPr/>
          </p:nvCxnSpPr>
          <p:spPr>
            <a:xfrm>
              <a:off x="5007565" y="5680597"/>
              <a:ext cx="2194560" cy="0"/>
            </a:xfrm>
            <a:prstGeom prst="line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" name="Picture 2" descr="使徒行傳第十六章25-40節- 讚美的大能">
            <a:extLst>
              <a:ext uri="{FF2B5EF4-FFF2-40B4-BE49-F238E27FC236}">
                <a16:creationId xmlns:a16="http://schemas.microsoft.com/office/drawing/2014/main" id="{90E6D912-BCB3-F09C-A4BE-36EE86BA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67" y="870116"/>
            <a:ext cx="4375936" cy="22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DA692-8445-F28D-473B-2094F623047B}"/>
              </a:ext>
            </a:extLst>
          </p:cNvPr>
          <p:cNvSpPr txBox="1"/>
          <p:nvPr/>
        </p:nvSpPr>
        <p:spPr>
          <a:xfrm>
            <a:off x="1038370" y="1247254"/>
            <a:ext cx="5785161" cy="1990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30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又领他们出来，说：“二位先生，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我当怎样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才可以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得救？</a:t>
            </a:r>
            <a:r>
              <a:rPr kumimoji="0" lang="zh-CN" altLang="en-US" sz="4000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28CE03-5C27-E39F-60D0-11ED00F7A92E}"/>
              </a:ext>
            </a:extLst>
          </p:cNvPr>
          <p:cNvSpPr txBox="1"/>
          <p:nvPr/>
        </p:nvSpPr>
        <p:spPr>
          <a:xfrm>
            <a:off x="916450" y="980919"/>
            <a:ext cx="5785161" cy="13315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“二位先生，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我当怎样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才可以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得救？</a:t>
            </a:r>
            <a:r>
              <a:rPr kumimoji="0" lang="zh-CN" altLang="en-US" sz="4000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6D04C7-400D-7D6F-1C69-AB06EC72D875}"/>
              </a:ext>
            </a:extLst>
          </p:cNvPr>
          <p:cNvGrpSpPr/>
          <p:nvPr/>
        </p:nvGrpSpPr>
        <p:grpSpPr>
          <a:xfrm>
            <a:off x="769261" y="2990799"/>
            <a:ext cx="3908217" cy="1794722"/>
            <a:chOff x="798289" y="3808445"/>
            <a:chExt cx="3908217" cy="1794722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2B3D3E88-F720-E14F-7350-4239BFCD5B51}"/>
                </a:ext>
              </a:extLst>
            </p:cNvPr>
            <p:cNvSpPr/>
            <p:nvPr/>
          </p:nvSpPr>
          <p:spPr>
            <a:xfrm rot="10800000">
              <a:off x="2523798" y="4181838"/>
              <a:ext cx="457200" cy="1280160"/>
            </a:xfrm>
            <a:prstGeom prst="rightBrace">
              <a:avLst/>
            </a:prstGeom>
            <a:noFill/>
            <a:ln w="38100">
              <a:solidFill>
                <a:srgbClr val="008A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9FB798-193F-F4B8-9E5B-677636157BED}"/>
                </a:ext>
              </a:extLst>
            </p:cNvPr>
            <p:cNvSpPr/>
            <p:nvPr/>
          </p:nvSpPr>
          <p:spPr>
            <a:xfrm>
              <a:off x="798289" y="4467975"/>
              <a:ext cx="19449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defRPr/>
              </a:pPr>
              <a:r>
                <a:rPr lang="zh-CN" altLang="en-US" sz="4000" b="1">
                  <a:ln>
                    <a:solidFill>
                      <a:srgbClr val="C00000"/>
                    </a:solidFill>
                  </a:ln>
                  <a:solidFill>
                    <a:srgbClr val="4D5156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得救</a:t>
              </a:r>
              <a:endPara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8C8918-CBC4-710F-D5DA-04A4818A7038}"/>
                </a:ext>
              </a:extLst>
            </p:cNvPr>
            <p:cNvSpPr/>
            <p:nvPr/>
          </p:nvSpPr>
          <p:spPr>
            <a:xfrm>
              <a:off x="2596370" y="3808445"/>
              <a:ext cx="2110136" cy="179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  <a:defRPr/>
              </a:pPr>
              <a:r>
                <a:rPr kumimoji="0" lang="zh-CN" altLang="en-US" sz="40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治好</a:t>
              </a:r>
              <a:endParaRPr kumimoji="0" lang="en-US" altLang="zh-CN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lvl="1">
                <a:lnSpc>
                  <a:spcPct val="150000"/>
                </a:lnSpc>
                <a:defRPr/>
              </a:pPr>
              <a:r>
                <a:rPr kumimoji="0" lang="zh-CN" altLang="en-US" sz="4000" b="1" i="0" u="none" strike="noStrike" kern="1200" normalizeH="0" baseline="0" noProof="0"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拯救</a:t>
              </a:r>
              <a:endParaRPr kumimoji="0" lang="en-US" altLang="zh-CN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5360C-4D24-86CC-8DB1-CC827B479AD1}"/>
              </a:ext>
            </a:extLst>
          </p:cNvPr>
          <p:cNvGrpSpPr/>
          <p:nvPr/>
        </p:nvGrpSpPr>
        <p:grpSpPr>
          <a:xfrm>
            <a:off x="5420485" y="3510686"/>
            <a:ext cx="5083959" cy="2686039"/>
            <a:chOff x="5034271" y="5024964"/>
            <a:chExt cx="5212080" cy="29120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C33944-75A8-5048-190B-622FA6604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4271" y="5024964"/>
              <a:ext cx="5212080" cy="273634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1F1355-8B98-1FE5-F004-A893A0A1BFAC}"/>
                </a:ext>
              </a:extLst>
            </p:cNvPr>
            <p:cNvSpPr txBox="1"/>
            <p:nvPr/>
          </p:nvSpPr>
          <p:spPr>
            <a:xfrm>
              <a:off x="5034271" y="7369733"/>
              <a:ext cx="5212080" cy="567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latin typeface="SimSun" panose="02010600030101010101" pitchFamily="2" charset="-122"/>
                  <a:ea typeface="SimSun" panose="02010600030101010101" pitchFamily="2" charset="-122"/>
                </a:rPr>
                <a:t>“我只摸他的衣裳，就必</a:t>
              </a:r>
              <a:r>
                <a:rPr lang="zh-CN" altLang="en-US" sz="2800">
                  <a:ln>
                    <a:solidFill>
                      <a:srgbClr val="0070C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痊愈</a:t>
              </a:r>
              <a:r>
                <a:rPr lang="en-US" altLang="zh-CN" sz="2800">
                  <a:latin typeface="SimSun" panose="02010600030101010101" pitchFamily="2" charset="-122"/>
                  <a:ea typeface="SimSun" panose="02010600030101010101" pitchFamily="2" charset="-122"/>
                </a:rPr>
                <a:t>.</a:t>
              </a:r>
              <a:r>
                <a:rPr lang="zh-CN" altLang="en-US" sz="2800">
                  <a:latin typeface="SimSun" panose="02010600030101010101" pitchFamily="2" charset="-122"/>
                  <a:ea typeface="SimSun" panose="02010600030101010101" pitchFamily="2" charset="-122"/>
                </a:rPr>
                <a:t>”</a:t>
              </a:r>
              <a:endParaRPr lang="en-US" sz="2800"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</p:grpSp>
      <p:pic>
        <p:nvPicPr>
          <p:cNvPr id="22" name="Picture 2" descr="使徒行傳第十六章25-40節- 讚美的大能">
            <a:extLst>
              <a:ext uri="{FF2B5EF4-FFF2-40B4-BE49-F238E27FC236}">
                <a16:creationId xmlns:a16="http://schemas.microsoft.com/office/drawing/2014/main" id="{10ADC9A1-7C69-72C2-4F3E-6E48D6EC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94" y="721810"/>
            <a:ext cx="4375936" cy="22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4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9470-67BA-7868-97F5-533EB860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498295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FC7C9-3D2B-02F2-766B-C995640D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01" y="1913642"/>
            <a:ext cx="8012770" cy="4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28CE03-5C27-E39F-60D0-11ED00F7A92E}"/>
              </a:ext>
            </a:extLst>
          </p:cNvPr>
          <p:cNvSpPr txBox="1"/>
          <p:nvPr/>
        </p:nvSpPr>
        <p:spPr>
          <a:xfrm>
            <a:off x="916450" y="980919"/>
            <a:ext cx="5785161" cy="13315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“二位先生，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我当怎样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才可以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得救？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6D04C7-400D-7D6F-1C69-AB06EC72D875}"/>
              </a:ext>
            </a:extLst>
          </p:cNvPr>
          <p:cNvGrpSpPr/>
          <p:nvPr/>
        </p:nvGrpSpPr>
        <p:grpSpPr>
          <a:xfrm>
            <a:off x="769261" y="2990799"/>
            <a:ext cx="3908217" cy="1794722"/>
            <a:chOff x="798289" y="3808445"/>
            <a:chExt cx="3908217" cy="1794722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2B3D3E88-F720-E14F-7350-4239BFCD5B51}"/>
                </a:ext>
              </a:extLst>
            </p:cNvPr>
            <p:cNvSpPr/>
            <p:nvPr/>
          </p:nvSpPr>
          <p:spPr>
            <a:xfrm rot="10800000">
              <a:off x="2523798" y="4181838"/>
              <a:ext cx="457200" cy="1280160"/>
            </a:xfrm>
            <a:prstGeom prst="rightBrace">
              <a:avLst/>
            </a:prstGeom>
            <a:noFill/>
            <a:ln w="38100">
              <a:solidFill>
                <a:srgbClr val="008A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9FB798-193F-F4B8-9E5B-677636157BED}"/>
                </a:ext>
              </a:extLst>
            </p:cNvPr>
            <p:cNvSpPr/>
            <p:nvPr/>
          </p:nvSpPr>
          <p:spPr>
            <a:xfrm>
              <a:off x="798289" y="4467975"/>
              <a:ext cx="19449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srgbClr val="4D5156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得救</a:t>
              </a:r>
              <a:endPara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8C8918-CBC4-710F-D5DA-04A4818A7038}"/>
                </a:ext>
              </a:extLst>
            </p:cNvPr>
            <p:cNvSpPr/>
            <p:nvPr/>
          </p:nvSpPr>
          <p:spPr>
            <a:xfrm>
              <a:off x="2596370" y="3808445"/>
              <a:ext cx="2110136" cy="179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1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治好</a:t>
              </a:r>
              <a:endPara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Arial" panose="020B0604020202020204" pitchFamily="34" charset="0"/>
                </a:rPr>
                <a:t>拯救</a:t>
              </a:r>
              <a:endPara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84495C-DC19-1317-98A4-3D8501AE7D37}"/>
              </a:ext>
            </a:extLst>
          </p:cNvPr>
          <p:cNvSpPr txBox="1"/>
          <p:nvPr/>
        </p:nvSpPr>
        <p:spPr>
          <a:xfrm>
            <a:off x="4775212" y="3595260"/>
            <a:ext cx="6574968" cy="1331518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人子来，是要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拯救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失丧的人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。太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18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57E4C-38DE-C5E8-70F0-4E61EA7283AC}"/>
              </a:ext>
            </a:extLst>
          </p:cNvPr>
          <p:cNvSpPr txBox="1"/>
          <p:nvPr/>
        </p:nvSpPr>
        <p:spPr>
          <a:xfrm>
            <a:off x="6685280" y="725054"/>
            <a:ext cx="4973320" cy="239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彼得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只因见风甚大，就害怕，将要沉下，便喊着说：“主啊，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008A3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救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我！”马太福音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5F161-49AF-FE4F-5481-9B3DB32AE6FC}"/>
              </a:ext>
            </a:extLst>
          </p:cNvPr>
          <p:cNvSpPr txBox="1"/>
          <p:nvPr/>
        </p:nvSpPr>
        <p:spPr>
          <a:xfrm>
            <a:off x="1345204" y="5491901"/>
            <a:ext cx="9326880" cy="672877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“天国近了，你们应当悔改！”太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17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b</a:t>
            </a:r>
            <a:endParaRPr kumimoji="0" lang="en-US" sz="40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0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0A9E7-B936-67AE-6C8E-5EB5AAA3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650" y="3442993"/>
            <a:ext cx="4603930" cy="2415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7365E-FD21-5A3E-ECF6-9107B8B7B895}"/>
              </a:ext>
            </a:extLst>
          </p:cNvPr>
          <p:cNvSpPr txBox="1"/>
          <p:nvPr/>
        </p:nvSpPr>
        <p:spPr>
          <a:xfrm>
            <a:off x="1286052" y="789547"/>
            <a:ext cx="9853126" cy="199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31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他们说：“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当信主耶稣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你和你一家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都必得救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。”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32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他们就把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主的道讲给他和他全家的人听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858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53FCF1-108E-0068-7A93-CC6793F4BA94}"/>
              </a:ext>
            </a:extLst>
          </p:cNvPr>
          <p:cNvSpPr txBox="1"/>
          <p:nvPr/>
        </p:nvSpPr>
        <p:spPr>
          <a:xfrm>
            <a:off x="1286052" y="3461770"/>
            <a:ext cx="9870510" cy="1990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你若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口里认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耶稣为主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心里信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神叫他从死里复活，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就必得救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。因为人心里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相信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就可以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称义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口里承认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就可以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得救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。罗马书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9-10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7365E-FD21-5A3E-ECF6-9107B8B7B895}"/>
              </a:ext>
            </a:extLst>
          </p:cNvPr>
          <p:cNvSpPr txBox="1"/>
          <p:nvPr/>
        </p:nvSpPr>
        <p:spPr>
          <a:xfrm>
            <a:off x="1286052" y="789547"/>
            <a:ext cx="9853126" cy="199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31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他们说：“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当信主耶稣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你和你一家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都必得救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。”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32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他们就把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主的道讲给他和他全家的人听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830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CCFD-4DBD-1778-27A0-C072259F7A2F}"/>
              </a:ext>
            </a:extLst>
          </p:cNvPr>
          <p:cNvGrpSpPr/>
          <p:nvPr/>
        </p:nvGrpSpPr>
        <p:grpSpPr>
          <a:xfrm>
            <a:off x="2040164" y="3008718"/>
            <a:ext cx="8188509" cy="2011680"/>
            <a:chOff x="1924052" y="3171589"/>
            <a:chExt cx="8188509" cy="201168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10305DD0-037E-8F98-48CD-48508DB436CC}"/>
                </a:ext>
              </a:extLst>
            </p:cNvPr>
            <p:cNvSpPr/>
            <p:nvPr/>
          </p:nvSpPr>
          <p:spPr>
            <a:xfrm>
              <a:off x="1924052" y="3171589"/>
              <a:ext cx="3108960" cy="201168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监狱里对</a:t>
              </a:r>
              <a:br>
                <a:rPr kumimoji="0" lang="en-US" altLang="zh-CN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</a:b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救恩的呼求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565FC61-EE2D-F993-684B-DEF6578F01EB}"/>
                </a:ext>
              </a:extLst>
            </p:cNvPr>
            <p:cNvSpPr/>
            <p:nvPr/>
          </p:nvSpPr>
          <p:spPr>
            <a:xfrm>
              <a:off x="7003601" y="3171589"/>
              <a:ext cx="3108960" cy="201168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监禁中宣讲救恩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Right Arrow 31">
              <a:extLst>
                <a:ext uri="{FF2B5EF4-FFF2-40B4-BE49-F238E27FC236}">
                  <a16:creationId xmlns:a16="http://schemas.microsoft.com/office/drawing/2014/main" id="{89B9144E-DD92-5BC0-D13B-F92EC9A574A7}"/>
                </a:ext>
              </a:extLst>
            </p:cNvPr>
            <p:cNvSpPr/>
            <p:nvPr/>
          </p:nvSpPr>
          <p:spPr>
            <a:xfrm>
              <a:off x="5152760" y="4083619"/>
              <a:ext cx="1554480" cy="269508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208EBC-5969-E190-2707-E62981744F90}"/>
              </a:ext>
            </a:extLst>
          </p:cNvPr>
          <p:cNvSpPr txBox="1"/>
          <p:nvPr/>
        </p:nvSpPr>
        <p:spPr>
          <a:xfrm>
            <a:off x="2877070" y="5398135"/>
            <a:ext cx="641072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lvl="0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监禁不能阻挡救恩的传播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13B8E-B495-A4F2-9671-6C0A19853CA7}"/>
              </a:ext>
            </a:extLst>
          </p:cNvPr>
          <p:cNvSpPr txBox="1"/>
          <p:nvPr/>
        </p:nvSpPr>
        <p:spPr>
          <a:xfrm>
            <a:off x="1286052" y="789547"/>
            <a:ext cx="9853126" cy="199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31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他们说：“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当信主耶稣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你和你一家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都必得救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。”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32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他们就把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主的道讲给他和他全家的人听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1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FC8D4-F998-6E7E-4EDD-18BDFC7B6874}"/>
              </a:ext>
            </a:extLst>
          </p:cNvPr>
          <p:cNvSpPr txBox="1"/>
          <p:nvPr/>
        </p:nvSpPr>
        <p:spPr>
          <a:xfrm>
            <a:off x="1240529" y="1107111"/>
            <a:ext cx="9870510" cy="26488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33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当夜，就在那时候，禁卒把他们带去，洗他们的伤，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他和属乎他的人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立时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都受了洗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34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于是禁卒领他们上自己家里去，给他们摆上饭，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他和全家因为信了神都很喜乐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16946B-8225-6238-45D0-E73AF4BA4E93}"/>
              </a:ext>
            </a:extLst>
          </p:cNvPr>
          <p:cNvGrpSpPr/>
          <p:nvPr/>
        </p:nvGrpSpPr>
        <p:grpSpPr>
          <a:xfrm>
            <a:off x="2341233" y="4113650"/>
            <a:ext cx="7878569" cy="2168110"/>
            <a:chOff x="3232470" y="4176712"/>
            <a:chExt cx="7878569" cy="21681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A41B39-0181-E86B-D7C4-3C828F0CF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4414" y="4176712"/>
              <a:ext cx="3476625" cy="19526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CB25A1-1EA0-A5BB-2B02-E22C67F90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2470" y="4594699"/>
              <a:ext cx="3114802" cy="175012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98CED6-A46B-DE1F-5939-2747C4222FB8}"/>
              </a:ext>
            </a:extLst>
          </p:cNvPr>
          <p:cNvSpPr txBox="1"/>
          <p:nvPr/>
        </p:nvSpPr>
        <p:spPr>
          <a:xfrm>
            <a:off x="2747607" y="4550350"/>
            <a:ext cx="697498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lvl="0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监禁不能阻挡神救赎的事工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1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93C5DE-275A-FE06-49B9-F4710389E4E0}"/>
              </a:ext>
            </a:extLst>
          </p:cNvPr>
          <p:cNvSpPr/>
          <p:nvPr/>
        </p:nvSpPr>
        <p:spPr>
          <a:xfrm>
            <a:off x="1213563" y="1623198"/>
            <a:ext cx="51324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监狱中的赞美 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监狱中的奇迹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监狱中的救恩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B6A82-C897-444A-4C8C-C4128765AEB4}"/>
              </a:ext>
            </a:extLst>
          </p:cNvPr>
          <p:cNvSpPr txBox="1"/>
          <p:nvPr/>
        </p:nvSpPr>
        <p:spPr>
          <a:xfrm>
            <a:off x="4769424" y="602858"/>
            <a:ext cx="26517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在监狱中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1C617-A157-5AD4-10C2-C70CF08DB4A4}"/>
              </a:ext>
            </a:extLst>
          </p:cNvPr>
          <p:cNvGrpSpPr/>
          <p:nvPr/>
        </p:nvGrpSpPr>
        <p:grpSpPr>
          <a:xfrm>
            <a:off x="1146695" y="3792211"/>
            <a:ext cx="2834640" cy="2079776"/>
            <a:chOff x="1146695" y="1848205"/>
            <a:chExt cx="3200400" cy="2494182"/>
          </a:xfrm>
        </p:grpSpPr>
        <p:pic>
          <p:nvPicPr>
            <p:cNvPr id="17" name="Picture 2" descr="Study 32 使徒行傳16:16~40 (1.6.7) – 以馬忤斯之路：聖經神學譯介">
              <a:extLst>
                <a:ext uri="{FF2B5EF4-FFF2-40B4-BE49-F238E27FC236}">
                  <a16:creationId xmlns:a16="http://schemas.microsoft.com/office/drawing/2014/main" id="{958F0FFC-3B0C-F0DE-DE89-67CBF03A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695" y="1848205"/>
              <a:ext cx="3200400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B9AA2C-8394-46E4-6C85-92628EBF6E1F}"/>
                </a:ext>
              </a:extLst>
            </p:cNvPr>
            <p:cNvSpPr txBox="1"/>
            <p:nvPr/>
          </p:nvSpPr>
          <p:spPr>
            <a:xfrm>
              <a:off x="1146695" y="3552836"/>
              <a:ext cx="3200400" cy="78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救恩的呼求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8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586696-B10D-AA05-31EE-5D7AFB091CE6}"/>
              </a:ext>
            </a:extLst>
          </p:cNvPr>
          <p:cNvGrpSpPr/>
          <p:nvPr/>
        </p:nvGrpSpPr>
        <p:grpSpPr>
          <a:xfrm>
            <a:off x="4622518" y="3792210"/>
            <a:ext cx="2834640" cy="2040984"/>
            <a:chOff x="4486184" y="2831654"/>
            <a:chExt cx="3200400" cy="22967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CBC447-E901-87D0-9C9C-473A67FE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184" y="2831654"/>
              <a:ext cx="3200400" cy="16756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506C88-A837-E52F-888A-06F12F2865F1}"/>
                </a:ext>
              </a:extLst>
            </p:cNvPr>
            <p:cNvSpPr txBox="1"/>
            <p:nvPr/>
          </p:nvSpPr>
          <p:spPr>
            <a:xfrm>
              <a:off x="4486184" y="4387515"/>
              <a:ext cx="3200400" cy="740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救恩的宣讲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8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8A771D-6211-AA05-F87C-151EC188B9D1}"/>
              </a:ext>
            </a:extLst>
          </p:cNvPr>
          <p:cNvGrpSpPr/>
          <p:nvPr/>
        </p:nvGrpSpPr>
        <p:grpSpPr>
          <a:xfrm>
            <a:off x="8098341" y="3792211"/>
            <a:ext cx="2834640" cy="2011680"/>
            <a:chOff x="8098341" y="3792211"/>
            <a:chExt cx="2834640" cy="20116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0F59FB-AE95-F459-A971-E222B8971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8341" y="3792211"/>
              <a:ext cx="2833853" cy="16658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936616-67D2-4BD4-D598-E1921FC95E8E}"/>
                </a:ext>
              </a:extLst>
            </p:cNvPr>
            <p:cNvSpPr txBox="1"/>
            <p:nvPr/>
          </p:nvSpPr>
          <p:spPr>
            <a:xfrm>
              <a:off x="8099128" y="5148857"/>
              <a:ext cx="2833853" cy="6550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救恩的果子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008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BD90DD-9858-103C-95FC-8287B9DEDC82}"/>
              </a:ext>
            </a:extLst>
          </p:cNvPr>
          <p:cNvSpPr txBox="1"/>
          <p:nvPr/>
        </p:nvSpPr>
        <p:spPr>
          <a:xfrm>
            <a:off x="6529665" y="1822806"/>
            <a:ext cx="41148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</a:t>
            </a:r>
            <a:endParaRPr lang="en-US" altLang="zh-CN" sz="4400" b="1">
              <a:ln>
                <a:solidFill>
                  <a:srgbClr val="FF0000"/>
                </a:solidFill>
              </a:ln>
              <a:solidFill>
                <a:srgbClr val="2D3B45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ctr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宣教的使命</a:t>
            </a:r>
            <a:endParaRPr lang="en-US" sz="4400" b="1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676B6-A4EB-A051-30EC-4C38C5431256}"/>
              </a:ext>
            </a:extLst>
          </p:cNvPr>
          <p:cNvSpPr txBox="1"/>
          <p:nvPr/>
        </p:nvSpPr>
        <p:spPr>
          <a:xfrm>
            <a:off x="902656" y="602858"/>
            <a:ext cx="1011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三、出监离开腓立比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C9AD5-0FFD-C761-F2A1-324B01D3DA9C}"/>
              </a:ext>
            </a:extLst>
          </p:cNvPr>
          <p:cNvSpPr txBox="1"/>
          <p:nvPr/>
        </p:nvSpPr>
        <p:spPr>
          <a:xfrm>
            <a:off x="1240529" y="1846578"/>
            <a:ext cx="9870510" cy="26488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35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到了天亮，官长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打发差役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来，说：“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释放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那两个人吧！”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36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禁卒就把这话告诉保罗说：“官长打发人来叫释放你们。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如今可以出监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平平安安地去吧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！”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521A23-178F-0724-31E0-B9051F787A2A}"/>
              </a:ext>
            </a:extLst>
          </p:cNvPr>
          <p:cNvGrpSpPr/>
          <p:nvPr/>
        </p:nvGrpSpPr>
        <p:grpSpPr>
          <a:xfrm>
            <a:off x="2194102" y="4858619"/>
            <a:ext cx="7867856" cy="1381648"/>
            <a:chOff x="2206628" y="4673817"/>
            <a:chExt cx="7867856" cy="1381648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060F1043-82CB-E756-9C80-2F38D8E83335}"/>
                </a:ext>
              </a:extLst>
            </p:cNvPr>
            <p:cNvSpPr/>
            <p:nvPr/>
          </p:nvSpPr>
          <p:spPr>
            <a:xfrm>
              <a:off x="2206628" y="4673817"/>
              <a:ext cx="2743200" cy="1371600"/>
            </a:xfrm>
            <a:prstGeom prst="roundRect">
              <a:avLst/>
            </a:prstGeom>
            <a:solidFill>
              <a:srgbClr val="008A3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地震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4C2CE114-884D-DAAF-7692-7B37FF3345FE}"/>
                </a:ext>
              </a:extLst>
            </p:cNvPr>
            <p:cNvSpPr/>
            <p:nvPr/>
          </p:nvSpPr>
          <p:spPr>
            <a:xfrm>
              <a:off x="7331284" y="4683865"/>
              <a:ext cx="2743200" cy="1371600"/>
            </a:xfrm>
            <a:prstGeom prst="roundRect">
              <a:avLst/>
            </a:prstGeom>
            <a:solidFill>
              <a:srgbClr val="008A3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下令释放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C7F2B1-3F6A-3374-ADEB-E97C3C6B7A6A}"/>
                </a:ext>
              </a:extLst>
            </p:cNvPr>
            <p:cNvCxnSpPr/>
            <p:nvPr/>
          </p:nvCxnSpPr>
          <p:spPr>
            <a:xfrm>
              <a:off x="5026615" y="5404372"/>
              <a:ext cx="2194560" cy="0"/>
            </a:xfrm>
            <a:prstGeom prst="line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390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C9AD5-0FFD-C761-F2A1-324B01D3DA9C}"/>
              </a:ext>
            </a:extLst>
          </p:cNvPr>
          <p:cNvSpPr txBox="1"/>
          <p:nvPr/>
        </p:nvSpPr>
        <p:spPr>
          <a:xfrm>
            <a:off x="1240529" y="897561"/>
            <a:ext cx="9870510" cy="26488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37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保罗却说：“我们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是罗马人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，并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008A3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没有定罪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，他们就在众人面前打了我们，又把我们下在监里。现在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要私下撵我们出去吗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？这是不行的。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叫他们自己来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领我们出去吧！”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A095F-0586-EB98-8963-0AA0FE9E9E8F}"/>
              </a:ext>
            </a:extLst>
          </p:cNvPr>
          <p:cNvSpPr txBox="1"/>
          <p:nvPr/>
        </p:nvSpPr>
        <p:spPr>
          <a:xfrm>
            <a:off x="1240530" y="4150868"/>
            <a:ext cx="98705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那时，犹太、加利利、撒马利亚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各处的教会都得平安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被建立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，凡事敬畏主，蒙圣灵的安慰，人数就增多了。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徒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9:31</a:t>
            </a:r>
          </a:p>
        </p:txBody>
      </p:sp>
    </p:spTree>
    <p:extLst>
      <p:ext uri="{BB962C8B-B14F-4D97-AF65-F5344CB8AC3E}">
        <p14:creationId xmlns:p14="http://schemas.microsoft.com/office/powerpoint/2010/main" val="2086475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C9AD5-0FFD-C761-F2A1-324B01D3DA9C}"/>
              </a:ext>
            </a:extLst>
          </p:cNvPr>
          <p:cNvSpPr txBox="1"/>
          <p:nvPr/>
        </p:nvSpPr>
        <p:spPr>
          <a:xfrm>
            <a:off x="1240529" y="730645"/>
            <a:ext cx="9870510" cy="3307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38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差役把这话回禀官长。官长听见他们是罗马人，就害怕了，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39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于是来劝他们，领他们出来，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请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他们离开那城。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40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二人出了监，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往吕底亚家里去，见了弟兄们，劝慰他们一番，就走了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D2BC2-20C6-1CEF-B499-FA291ACEC3EC}"/>
              </a:ext>
            </a:extLst>
          </p:cNvPr>
          <p:cNvSpPr txBox="1"/>
          <p:nvPr/>
        </p:nvSpPr>
        <p:spPr>
          <a:xfrm>
            <a:off x="4668801" y="4263454"/>
            <a:ext cx="301396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lvl="0"/>
            <a:r>
              <a:rPr lang="zh-CN" altLang="en-US" sz="4400" b="1">
                <a:ln>
                  <a:solidFill>
                    <a:srgbClr val="008A3E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腓立比教会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008A3E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D9A4E-FF81-06A9-4723-475CE8A32B60}"/>
              </a:ext>
            </a:extLst>
          </p:cNvPr>
          <p:cNvSpPr txBox="1"/>
          <p:nvPr/>
        </p:nvSpPr>
        <p:spPr>
          <a:xfrm>
            <a:off x="2688291" y="5319904"/>
            <a:ext cx="697498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lvl="0"/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监禁不能阻挡</a:t>
            </a:r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神国度的扩展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ruins of an ancient building&#10;&#10;Description automatically generated">
            <a:extLst>
              <a:ext uri="{FF2B5EF4-FFF2-40B4-BE49-F238E27FC236}">
                <a16:creationId xmlns:a16="http://schemas.microsoft.com/office/drawing/2014/main" id="{9CDA5A79-176F-ADFE-A441-888839F6D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71" y="1342257"/>
            <a:ext cx="5277035" cy="39639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C63E3-7BE6-CB93-F480-3C934CA1D590}"/>
              </a:ext>
            </a:extLst>
          </p:cNvPr>
          <p:cNvSpPr txBox="1"/>
          <p:nvPr/>
        </p:nvSpPr>
        <p:spPr>
          <a:xfrm>
            <a:off x="6702646" y="543313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</a:rPr>
              <a:t>腓立比教会遗址</a:t>
            </a:r>
            <a:endParaRPr lang="en-US" sz="3600" b="1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B7F6-AE8E-D388-AB20-95B566B5455A}"/>
              </a:ext>
            </a:extLst>
          </p:cNvPr>
          <p:cNvSpPr/>
          <p:nvPr/>
        </p:nvSpPr>
        <p:spPr>
          <a:xfrm>
            <a:off x="723885" y="977162"/>
            <a:ext cx="49770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使你们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008A3E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无可指摘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008A3E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诚实无伪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，在这弯曲悖谬的世代做神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008A3E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无瑕疵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的儿女。你们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00B0F0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显在这世代中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FF0000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好像明光照耀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，将</a:t>
            </a:r>
            <a:r>
              <a:rPr kumimoji="0" lang="zh-CN" altLang="en-US" sz="4000" b="1" i="0" u="none" strike="noStrike" kern="1200" normalizeH="0" baseline="0" noProof="0">
                <a:ln>
                  <a:solidFill>
                    <a:srgbClr val="008A3E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生命的道表明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出来。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lvl="1">
              <a:defRPr/>
            </a:pPr>
            <a:r>
              <a:rPr lang="zh-CN" altLang="en-US" sz="4000" b="1">
                <a:latin typeface="SimSun" panose="02010600030101010101" pitchFamily="2" charset="-122"/>
                <a:ea typeface="SimSun" panose="02010600030101010101" pitchFamily="2" charset="-122"/>
              </a:rPr>
              <a:t>腓立比书</a:t>
            </a:r>
            <a:r>
              <a:rPr lang="en-US" altLang="zh-CN" sz="4000" b="1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</a:t>
            </a:r>
            <a:r>
              <a:rPr lang="en-US" altLang="zh-CN" sz="4000" b="1">
                <a:latin typeface="SimSun" panose="02010600030101010101" pitchFamily="2" charset="-122"/>
                <a:ea typeface="SimSun" panose="02010600030101010101" pitchFamily="2" charset="-122"/>
              </a:rPr>
              <a:t>5-6a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0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middle east&#10;&#10;Description automatically generated">
            <a:extLst>
              <a:ext uri="{FF2B5EF4-FFF2-40B4-BE49-F238E27FC236}">
                <a16:creationId xmlns:a16="http://schemas.microsoft.com/office/drawing/2014/main" id="{EBEBD61E-2BDF-99F5-15CA-595451FE2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E2240D4F-8C4D-DD8C-72DA-811F8DEC2A4E}"/>
              </a:ext>
            </a:extLst>
          </p:cNvPr>
          <p:cNvSpPr/>
          <p:nvPr/>
        </p:nvSpPr>
        <p:spPr>
          <a:xfrm>
            <a:off x="7436224" y="793378"/>
            <a:ext cx="403412" cy="416859"/>
          </a:xfrm>
          <a:prstGeom prst="mathMultiply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B7CE3-F92C-C93B-6C84-40622E13AD54}"/>
              </a:ext>
            </a:extLst>
          </p:cNvPr>
          <p:cNvSpPr txBox="1"/>
          <p:nvPr/>
        </p:nvSpPr>
        <p:spPr>
          <a:xfrm>
            <a:off x="11021835" y="510993"/>
            <a:ext cx="677108" cy="5747727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3200" b="1" i="0">
                <a:ln>
                  <a:solidFill>
                    <a:srgbClr val="0070C0"/>
                  </a:solidFill>
                </a:ln>
                <a:solidFill>
                  <a:srgbClr val="001320"/>
                </a:solidFill>
                <a:effectLst/>
                <a:highlight>
                  <a:srgbClr val="FDFE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他们就越过每西亚下到特罗亚去</a:t>
            </a:r>
            <a:endParaRPr lang="en-US" sz="3200" b="1">
              <a:ln>
                <a:solidFill>
                  <a:srgbClr val="0070C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36AE4-3411-C846-A9B6-78031B1DB663}"/>
              </a:ext>
            </a:extLst>
          </p:cNvPr>
          <p:cNvSpPr txBox="1"/>
          <p:nvPr/>
        </p:nvSpPr>
        <p:spPr>
          <a:xfrm>
            <a:off x="2088540" y="4641266"/>
            <a:ext cx="808168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defTabSz="914079"/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在夜间有</a:t>
            </a:r>
            <a:r>
              <a:rPr lang="zh-CN" altLang="en-US" sz="3600" b="1">
                <a:ln>
                  <a:solidFill>
                    <a:srgbClr val="FF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异象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现于保罗：有一个</a:t>
            </a:r>
            <a:r>
              <a:rPr lang="zh-CN" altLang="en-US" sz="3600" b="1">
                <a:ln>
                  <a:solidFill>
                    <a:srgbClr val="008A3E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马其顿人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站着求他说：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“</a:t>
            </a:r>
            <a:r>
              <a:rPr lang="zh-CN" altLang="en-US" sz="3600" b="1">
                <a:ln>
                  <a:solidFill>
                    <a:srgbClr val="C0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请你过到马其顿来帮助我们</a:t>
            </a:r>
            <a:r>
              <a:rPr lang="zh-CN" altLang="en-US" sz="3600" b="1"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！”徒</a:t>
            </a:r>
            <a:r>
              <a:rPr lang="en-US" altLang="zh-CN" sz="3600" b="1"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16:9</a:t>
            </a:r>
            <a:endParaRPr lang="en-US" sz="4000" b="1">
              <a:latin typeface="SimSun" panose="02010600030101010101" pitchFamily="2" charset="-122"/>
              <a:ea typeface="SimSun" panose="02010600030101010101" pitchFamily="2" charset="-122"/>
              <a:cs typeface="+mj-cs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D7BF97-236B-AF06-65E5-5278B7E2BE14}"/>
              </a:ext>
            </a:extLst>
          </p:cNvPr>
          <p:cNvSpPr txBox="1"/>
          <p:nvPr/>
        </p:nvSpPr>
        <p:spPr>
          <a:xfrm>
            <a:off x="322730" y="793378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前</a:t>
            </a:r>
            <a:endParaRPr lang="en-US" altLang="zh-CN" sz="540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540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言</a:t>
            </a:r>
            <a:endParaRPr lang="en-US" sz="540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1F92A-6FD7-9178-EE76-E693BD619BF3}"/>
              </a:ext>
            </a:extLst>
          </p:cNvPr>
          <p:cNvSpPr txBox="1"/>
          <p:nvPr/>
        </p:nvSpPr>
        <p:spPr>
          <a:xfrm>
            <a:off x="2088540" y="3304273"/>
            <a:ext cx="5751096" cy="1323439"/>
          </a:xfrm>
          <a:prstGeom prst="rect">
            <a:avLst/>
          </a:prstGeom>
          <a:solidFill>
            <a:srgbClr val="FFF6DD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sz="4000" b="1">
                <a:solidFill>
                  <a:srgbClr val="3333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Microsoft YaHei" panose="020B0503020204020204" pitchFamily="34" charset="-122"/>
              </a:rPr>
              <a:t>罗马</a:t>
            </a:r>
            <a:r>
              <a:rPr lang="zh-CN" sz="4000" b="1">
                <a:solidFill>
                  <a:srgbClr val="00132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殖民地</a:t>
            </a:r>
            <a:r>
              <a:rPr lang="en-US" altLang="zh-CN" sz="4000" b="1">
                <a:solidFill>
                  <a:srgbClr val="00132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sz="4000" b="1">
                <a:solidFill>
                  <a:srgbClr val="01010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AdobeHeitiStd-Regular" panose="020B0400000000000000" pitchFamily="34" charset="-128"/>
              </a:rPr>
              <a:t>军</a:t>
            </a:r>
            <a:r>
              <a:rPr lang="zh-CN" altLang="en-US" sz="4000" b="1">
                <a:solidFill>
                  <a:srgbClr val="010101"/>
                </a:solidFill>
                <a:latin typeface="SimSun" panose="02010600030101010101" pitchFamily="2" charset="-122"/>
                <a:ea typeface="SimSun" panose="02010600030101010101" pitchFamily="2" charset="-122"/>
                <a:cs typeface="AdobeHeitiStd-Regular" panose="020B0400000000000000" pitchFamily="34" charset="-128"/>
              </a:rPr>
              <a:t>队</a:t>
            </a:r>
            <a:r>
              <a:rPr lang="zh-CN" sz="4000" b="1">
                <a:solidFill>
                  <a:srgbClr val="33333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Microsoft YaHei" panose="020B0503020204020204" pitchFamily="34" charset="-122"/>
              </a:rPr>
              <a:t>驻防</a:t>
            </a:r>
            <a:endParaRPr lang="en-US" altLang="zh-CN" sz="4000" b="1">
              <a:solidFill>
                <a:srgbClr val="333333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000" b="1">
                <a:solidFill>
                  <a:srgbClr val="00132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多神崇拜</a:t>
            </a:r>
            <a:endParaRPr lang="en-US" altLang="zh-CN" sz="4000" b="1">
              <a:solidFill>
                <a:srgbClr val="001320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70582A-6CE8-EBE8-1F3E-3BEEC03D82D6}"/>
              </a:ext>
            </a:extLst>
          </p:cNvPr>
          <p:cNvSpPr txBox="1"/>
          <p:nvPr/>
        </p:nvSpPr>
        <p:spPr>
          <a:xfrm>
            <a:off x="902657" y="602858"/>
            <a:ext cx="5679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四、腓立比之行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6" name="Picture 2" descr="信就是所望之事的实底，是未见之事的确据">
            <a:extLst>
              <a:ext uri="{FF2B5EF4-FFF2-40B4-BE49-F238E27FC236}">
                <a16:creationId xmlns:a16="http://schemas.microsoft.com/office/drawing/2014/main" id="{3FB15EA5-28F4-B740-0FA8-0DED81A5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61" y="2090571"/>
            <a:ext cx="2875810" cy="21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C166-BF36-9A7C-532A-17118644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54" y="1705834"/>
            <a:ext cx="3154612" cy="2872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D61DA-0875-3DFF-DE3B-AC8FB4A56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049" y="1111237"/>
            <a:ext cx="2745178" cy="331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572CC-F69C-9655-81FF-0651895C4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268" y="4635922"/>
            <a:ext cx="4151184" cy="2222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35B4-59EB-95EE-5776-8C35E5D7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868" y="4635922"/>
            <a:ext cx="4037137" cy="2222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23520-9BA4-509B-8EA4-813FBC7B9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" y="4635922"/>
            <a:ext cx="4023360" cy="22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946F6D-DEDB-F600-382F-6F0F446714C2}"/>
              </a:ext>
            </a:extLst>
          </p:cNvPr>
          <p:cNvSpPr/>
          <p:nvPr/>
        </p:nvSpPr>
        <p:spPr>
          <a:xfrm>
            <a:off x="3531918" y="566358"/>
            <a:ext cx="5320875" cy="822960"/>
          </a:xfrm>
          <a:prstGeom prst="rect">
            <a:avLst/>
          </a:prstGeom>
          <a:ln>
            <a:solidFill>
              <a:srgbClr val="4F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保罗见异象去马其顿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089F9A-67FA-CED7-4B28-54B4C96C5C58}"/>
              </a:ext>
            </a:extLst>
          </p:cNvPr>
          <p:cNvGrpSpPr/>
          <p:nvPr/>
        </p:nvGrpSpPr>
        <p:grpSpPr>
          <a:xfrm>
            <a:off x="1984688" y="1895131"/>
            <a:ext cx="2651760" cy="591950"/>
            <a:chOff x="2051363" y="1747529"/>
            <a:chExt cx="2651760" cy="5919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7751726-E1EF-33AE-B5B7-640B20AE2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1363" y="1747529"/>
              <a:ext cx="2651760" cy="35035"/>
            </a:xfrm>
            <a:prstGeom prst="line">
              <a:avLst/>
            </a:prstGeom>
            <a:ln w="28575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E9D1421-481C-E319-6BDF-8B6047772F8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184" y="1790839"/>
              <a:ext cx="0" cy="548640"/>
            </a:xfrm>
            <a:prstGeom prst="line">
              <a:avLst/>
            </a:prstGeom>
            <a:ln w="28575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C6EAA1-9C53-AE3B-F8D4-6D74DB3AC007}"/>
              </a:ext>
            </a:extLst>
          </p:cNvPr>
          <p:cNvSpPr txBox="1"/>
          <p:nvPr/>
        </p:nvSpPr>
        <p:spPr>
          <a:xfrm>
            <a:off x="4756505" y="1510133"/>
            <a:ext cx="2757485" cy="707886"/>
          </a:xfrm>
          <a:prstGeom prst="rect">
            <a:avLst/>
          </a:prstGeom>
          <a:solidFill>
            <a:srgbClr val="008A3E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Helvetica Neue"/>
              </a:rPr>
              <a:t>进入腓立比</a:t>
            </a:r>
            <a:endParaRPr kumimoji="0" lang="en-US" sz="4000" b="0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Helvetica 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9F94CB-42D5-9450-A157-6688A45CEC68}"/>
              </a:ext>
            </a:extLst>
          </p:cNvPr>
          <p:cNvGrpSpPr/>
          <p:nvPr/>
        </p:nvGrpSpPr>
        <p:grpSpPr>
          <a:xfrm>
            <a:off x="829387" y="2425079"/>
            <a:ext cx="10537027" cy="2011680"/>
            <a:chOff x="829387" y="2882295"/>
            <a:chExt cx="10537027" cy="20116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E5120F-E5B7-3484-8E2D-CAD03998866F}"/>
                </a:ext>
              </a:extLst>
            </p:cNvPr>
            <p:cNvSpPr/>
            <p:nvPr/>
          </p:nvSpPr>
          <p:spPr>
            <a:xfrm>
              <a:off x="829387" y="2882295"/>
              <a:ext cx="2264473" cy="201168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吕底亚</a:t>
              </a:r>
              <a:br>
                <a:rPr kumimoji="0" lang="en-US" altLang="zh-CN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</a:b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全家信主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16:11-15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72D860-004A-4343-0526-3604227885F2}"/>
                </a:ext>
              </a:extLst>
            </p:cNvPr>
            <p:cNvSpPr/>
            <p:nvPr/>
          </p:nvSpPr>
          <p:spPr>
            <a:xfrm>
              <a:off x="3586907" y="2882295"/>
              <a:ext cx="2264473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 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保罗赶出巫鬼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16:16-18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3A208A-9706-F349-C529-491B2E639BBB}"/>
                </a:ext>
              </a:extLst>
            </p:cNvPr>
            <p:cNvSpPr/>
            <p:nvPr/>
          </p:nvSpPr>
          <p:spPr>
            <a:xfrm>
              <a:off x="6344424" y="2882295"/>
              <a:ext cx="2264473" cy="2011680"/>
            </a:xfrm>
            <a:prstGeom prst="rect">
              <a:avLst/>
            </a:prstGeom>
            <a:ln>
              <a:solidFill>
                <a:srgbClr val="008A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BL Hebrew" panose="02000000000000000000" pitchFamily="2" charset="-79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保罗西拉被打下监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BL Hebrew" panose="02000000000000000000" pitchFamily="2" charset="-79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16:19-24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98F156-6F34-A796-F19C-F3BDB59A6548}"/>
                </a:ext>
              </a:extLst>
            </p:cNvPr>
            <p:cNvSpPr/>
            <p:nvPr/>
          </p:nvSpPr>
          <p:spPr>
            <a:xfrm>
              <a:off x="9101941" y="2882295"/>
              <a:ext cx="2264473" cy="201168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BL Hebrew" panose="02000000000000000000" pitchFamily="2" charset="-79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保罗西拉在监狱中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BL Hebrew" panose="02000000000000000000" pitchFamily="2" charset="-79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16:25-34</a:t>
              </a: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9F40E0E8-1D81-DDB4-ECF7-07E0391F5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73200" y="3888135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E93C28E7-B061-860F-10C4-60CB70251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7314" y="3888135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170623BF-0778-2751-8763-75D09020C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586" y="3888135"/>
              <a:ext cx="36566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9666EC-820A-7EF1-F55B-0EB5B85BD842}"/>
              </a:ext>
            </a:extLst>
          </p:cNvPr>
          <p:cNvSpPr txBox="1"/>
          <p:nvPr/>
        </p:nvSpPr>
        <p:spPr>
          <a:xfrm>
            <a:off x="4075552" y="5610977"/>
            <a:ext cx="4044697" cy="707886"/>
          </a:xfrm>
          <a:prstGeom prst="rect">
            <a:avLst/>
          </a:prstGeom>
          <a:solidFill>
            <a:srgbClr val="008A3E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Helvetica Neue"/>
              </a:rPr>
              <a:t>出监离开腓立比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  <a:sym typeface="Helvetica Neue"/>
              </a:rPr>
              <a:t> </a:t>
            </a:r>
            <a:endParaRPr kumimoji="0" lang="en-US" sz="40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  <a:sym typeface="Helvetica Neu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B289FF-3D59-B0BB-303B-70BDC8BB54D2}"/>
              </a:ext>
            </a:extLst>
          </p:cNvPr>
          <p:cNvGrpSpPr/>
          <p:nvPr/>
        </p:nvGrpSpPr>
        <p:grpSpPr>
          <a:xfrm>
            <a:off x="8120249" y="4555426"/>
            <a:ext cx="2246454" cy="1500001"/>
            <a:chOff x="1918013" y="783177"/>
            <a:chExt cx="1920240" cy="12219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27E4AE-0F10-66AF-1129-5C25F15A7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8013" y="1970109"/>
              <a:ext cx="1920240" cy="35035"/>
            </a:xfrm>
            <a:prstGeom prst="line">
              <a:avLst/>
            </a:prstGeom>
            <a:ln w="28575">
              <a:head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08B578-D28E-7A08-E93C-831B524FEE8C}"/>
                </a:ext>
              </a:extLst>
            </p:cNvPr>
            <p:cNvCxnSpPr>
              <a:cxnSpLocks/>
            </p:cNvCxnSpPr>
            <p:nvPr/>
          </p:nvCxnSpPr>
          <p:spPr>
            <a:xfrm>
              <a:off x="3823309" y="783177"/>
              <a:ext cx="0" cy="1191857"/>
            </a:xfrm>
            <a:prstGeom prst="line">
              <a:avLst/>
            </a:prstGeom>
            <a:ln w="28575"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00BD3E7-1A17-D46A-512D-3E3B7C43F6EB}"/>
              </a:ext>
            </a:extLst>
          </p:cNvPr>
          <p:cNvSpPr/>
          <p:nvPr/>
        </p:nvSpPr>
        <p:spPr>
          <a:xfrm>
            <a:off x="3871255" y="4512405"/>
            <a:ext cx="4389120" cy="822960"/>
          </a:xfrm>
          <a:prstGeom prst="rect">
            <a:avLst/>
          </a:prstGeom>
          <a:ln>
            <a:solidFill>
              <a:srgbClr val="4F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腓立比教会建立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3402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C72F3E-735C-5E93-A9BE-1D7FCE290F77}"/>
              </a:ext>
            </a:extLst>
          </p:cNvPr>
          <p:cNvSpPr/>
          <p:nvPr/>
        </p:nvSpPr>
        <p:spPr>
          <a:xfrm>
            <a:off x="3448637" y="732247"/>
            <a:ext cx="5320875" cy="8229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zh-CN" altLang="en-US" sz="4400" b="1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神的旨意 神的同在</a:t>
            </a:r>
            <a:endParaRPr lang="en-US" sz="4400" b="1" dirty="0">
              <a:ln>
                <a:solidFill>
                  <a:srgbClr val="008A3E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44F2FF-87B6-214E-11B5-023D29DE8EC2}"/>
              </a:ext>
            </a:extLst>
          </p:cNvPr>
          <p:cNvSpPr/>
          <p:nvPr/>
        </p:nvSpPr>
        <p:spPr>
          <a:xfrm>
            <a:off x="2282798" y="1855699"/>
            <a:ext cx="7652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监禁不能阻挡</a:t>
            </a:r>
            <a:r>
              <a:rPr lang="zh-CN" altLang="en-US" sz="4000" b="1">
                <a:latin typeface="SimSun" panose="02010600030101010101" pitchFamily="2" charset="-122"/>
                <a:ea typeface="SimSun" panose="02010600030101010101" pitchFamily="2" charset="-122"/>
              </a:rPr>
              <a:t>生命</a:t>
            </a: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的见证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监禁不能阻挡救恩的传播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监禁不能阻挡宣教的使命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A4B6A-DA05-554F-C1AD-FA1A74A0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47" y="4308256"/>
            <a:ext cx="2313018" cy="1803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1FA21-5561-B6D0-62E2-3D0F700B8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32" y="4377289"/>
            <a:ext cx="2833853" cy="1665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FA1688-00F3-8452-C482-E789EF03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527" y="4228995"/>
            <a:ext cx="3413844" cy="1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2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B6BA37-222C-D176-890A-92C3FBBCCD51}"/>
              </a:ext>
            </a:extLst>
          </p:cNvPr>
          <p:cNvSpPr/>
          <p:nvPr/>
        </p:nvSpPr>
        <p:spPr>
          <a:xfrm>
            <a:off x="833789" y="1427675"/>
            <a:ext cx="10617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lvl="1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腓立比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福音第一次临到欧洲的城市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1028700" marR="0" lvl="1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吕底亚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第一个福音的果子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1028700" marR="0" lvl="1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腓立比教会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欧州的第一间教会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62DDF-C975-8259-83A4-534A0F124A6A}"/>
              </a:ext>
            </a:extLst>
          </p:cNvPr>
          <p:cNvSpPr txBox="1"/>
          <p:nvPr/>
        </p:nvSpPr>
        <p:spPr>
          <a:xfrm>
            <a:off x="3619095" y="3787954"/>
            <a:ext cx="471154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神的旨意不可阻挡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2E7EC-D7A7-7D8E-3654-A8C9108F5141}"/>
              </a:ext>
            </a:extLst>
          </p:cNvPr>
          <p:cNvSpPr/>
          <p:nvPr/>
        </p:nvSpPr>
        <p:spPr>
          <a:xfrm>
            <a:off x="4359607" y="568010"/>
            <a:ext cx="3566160" cy="6185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福音传往地极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8A3E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F57841-F0CA-D4F2-35B4-FD48A3CB74FE}"/>
              </a:ext>
            </a:extLst>
          </p:cNvPr>
          <p:cNvGrpSpPr/>
          <p:nvPr/>
        </p:nvGrpSpPr>
        <p:grpSpPr>
          <a:xfrm>
            <a:off x="1194501" y="4892290"/>
            <a:ext cx="9582733" cy="1371600"/>
            <a:chOff x="951357" y="4872780"/>
            <a:chExt cx="9582733" cy="1371600"/>
          </a:xfrm>
        </p:grpSpPr>
        <p:sp>
          <p:nvSpPr>
            <p:cNvPr id="11" name="Arrow: Right 1">
              <a:extLst>
                <a:ext uri="{FF2B5EF4-FFF2-40B4-BE49-F238E27FC236}">
                  <a16:creationId xmlns:a16="http://schemas.microsoft.com/office/drawing/2014/main" id="{1F6D118B-D7E2-EC05-0B8D-F4EB44FB1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6650" y="4872780"/>
              <a:ext cx="2377440" cy="1371600"/>
            </a:xfrm>
            <a:prstGeom prst="rightArrow">
              <a:avLst>
                <a:gd name="adj1" fmla="val 50000"/>
                <a:gd name="adj2" fmla="val 5002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Sun" panose="02010600030101010101" pitchFamily="2" charset="-122"/>
                </a:rPr>
                <a:t>地极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">
              <a:extLst>
                <a:ext uri="{FF2B5EF4-FFF2-40B4-BE49-F238E27FC236}">
                  <a16:creationId xmlns:a16="http://schemas.microsoft.com/office/drawing/2014/main" id="{30F6E0A2-7395-8037-5E2C-662B8B668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57" y="4872780"/>
              <a:ext cx="2377440" cy="1371600"/>
            </a:xfrm>
            <a:prstGeom prst="rightArrow">
              <a:avLst>
                <a:gd name="adj1" fmla="val 50000"/>
                <a:gd name="adj2" fmla="val 5002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Sun" panose="02010600030101010101" pitchFamily="2" charset="-122"/>
                </a:rPr>
                <a:t>耶路撒冷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Arrow: Right 1">
              <a:extLst>
                <a:ext uri="{FF2B5EF4-FFF2-40B4-BE49-F238E27FC236}">
                  <a16:creationId xmlns:a16="http://schemas.microsoft.com/office/drawing/2014/main" id="{71A90FD0-3A15-9DB7-8529-D9E463DC9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121" y="4872780"/>
              <a:ext cx="2377440" cy="1371600"/>
            </a:xfrm>
            <a:prstGeom prst="rightArrow">
              <a:avLst>
                <a:gd name="adj1" fmla="val 50000"/>
                <a:gd name="adj2" fmla="val 5002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Sun" panose="02010600030101010101" pitchFamily="2" charset="-122"/>
                </a:rPr>
                <a:t>犹太全地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Arrow: Right 1">
              <a:extLst>
                <a:ext uri="{FF2B5EF4-FFF2-40B4-BE49-F238E27FC236}">
                  <a16:creationId xmlns:a16="http://schemas.microsoft.com/office/drawing/2014/main" id="{E4F62A75-1976-C256-B636-298BE98CE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4885" y="4872780"/>
              <a:ext cx="2377440" cy="1371600"/>
            </a:xfrm>
            <a:prstGeom prst="rightArrow">
              <a:avLst>
                <a:gd name="adj1" fmla="val 50000"/>
                <a:gd name="adj2" fmla="val 5002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SimSun" panose="02010600030101010101" pitchFamily="2" charset="-122"/>
                </a:rPr>
                <a:t>撒马利亚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8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C72F3E-735C-5E93-A9BE-1D7FCE290F77}"/>
              </a:ext>
            </a:extLst>
          </p:cNvPr>
          <p:cNvSpPr/>
          <p:nvPr/>
        </p:nvSpPr>
        <p:spPr>
          <a:xfrm>
            <a:off x="4914900" y="662972"/>
            <a:ext cx="2011680" cy="10058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问题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srgbClr val="008A3E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44F2FF-87B6-214E-11B5-023D29DE8EC2}"/>
              </a:ext>
            </a:extLst>
          </p:cNvPr>
          <p:cNvSpPr/>
          <p:nvPr/>
        </p:nvSpPr>
        <p:spPr>
          <a:xfrm>
            <a:off x="838200" y="4968596"/>
            <a:ext cx="10801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对于我们今天的宣教事工有什么帮助？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1E4B94-A53E-3653-1F40-79A030821C6E}"/>
              </a:ext>
            </a:extLst>
          </p:cNvPr>
          <p:cNvGrpSpPr/>
          <p:nvPr/>
        </p:nvGrpSpPr>
        <p:grpSpPr>
          <a:xfrm>
            <a:off x="1869075" y="2366042"/>
            <a:ext cx="8462829" cy="2011680"/>
            <a:chOff x="1924052" y="3171589"/>
            <a:chExt cx="8462829" cy="2011680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D04E5C5E-4312-6E3D-08F8-CD190A1482AF}"/>
                </a:ext>
              </a:extLst>
            </p:cNvPr>
            <p:cNvSpPr/>
            <p:nvPr/>
          </p:nvSpPr>
          <p:spPr>
            <a:xfrm>
              <a:off x="1924052" y="3171589"/>
              <a:ext cx="3383280" cy="201168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马其顿人</a:t>
              </a:r>
              <a:endParaRPr kumimoji="0" lang="en-US" altLang="zh-CN" sz="44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求助的呼声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 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D22A4464-044E-F891-55EF-B16F50C38618}"/>
                </a:ext>
              </a:extLst>
            </p:cNvPr>
            <p:cNvSpPr/>
            <p:nvPr/>
          </p:nvSpPr>
          <p:spPr>
            <a:xfrm>
              <a:off x="7003601" y="3171589"/>
              <a:ext cx="3383280" cy="2011680"/>
            </a:xfrm>
            <a:prstGeom prst="roundRect">
              <a:avLst/>
            </a:prstGeom>
            <a:solidFill>
              <a:srgbClr val="007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腓立比教会的建立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" name="Right Arrow 31">
              <a:extLst>
                <a:ext uri="{FF2B5EF4-FFF2-40B4-BE49-F238E27FC236}">
                  <a16:creationId xmlns:a16="http://schemas.microsoft.com/office/drawing/2014/main" id="{54F23784-1B04-BC6F-AD33-B09D166B3C4C}"/>
                </a:ext>
              </a:extLst>
            </p:cNvPr>
            <p:cNvSpPr/>
            <p:nvPr/>
          </p:nvSpPr>
          <p:spPr>
            <a:xfrm>
              <a:off x="5485814" y="4102713"/>
              <a:ext cx="1371600" cy="269508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965118-9FB5-CDEF-9BFB-434ADCA3D7C9}"/>
              </a:ext>
            </a:extLst>
          </p:cNvPr>
          <p:cNvSpPr txBox="1"/>
          <p:nvPr/>
        </p:nvSpPr>
        <p:spPr>
          <a:xfrm>
            <a:off x="5486396" y="2673933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CN" altLang="en-US" sz="4000" b="1" i="0" u="none" strike="noStrike" kern="1200" normalizeH="0" baseline="0" noProof="0">
                <a:ln>
                  <a:solidFill>
                    <a:srgbClr val="0070C0"/>
                  </a:solidFill>
                </a:ln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</a:t>
            </a:r>
            <a:endParaRPr lang="en-US" sz="4000">
              <a:ln>
                <a:solidFill>
                  <a:srgbClr val="0070C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6779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9796409" y="2182711"/>
            <a:ext cx="12192" cy="3017520"/>
          </a:xfrm>
          <a:prstGeom prst="line">
            <a:avLst/>
          </a:prstGeom>
          <a:ln w="60325">
            <a:solidFill>
              <a:srgbClr val="007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AE0EA96-F0B9-A6F1-A32F-13AC3B42E96D}"/>
              </a:ext>
            </a:extLst>
          </p:cNvPr>
          <p:cNvSpPr txBox="1"/>
          <p:nvPr/>
        </p:nvSpPr>
        <p:spPr>
          <a:xfrm>
            <a:off x="902656" y="602858"/>
            <a:ext cx="796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44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五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、在神国度的</a:t>
            </a:r>
            <a:r>
              <a:rPr lang="zh-CN" altLang="en-US" sz="44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扩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展中有份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2667" y="1500074"/>
            <a:ext cx="111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开启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949" y="1500074"/>
            <a:ext cx="111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持续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65232" y="1500074"/>
            <a:ext cx="111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完满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5994" y="4802473"/>
            <a:ext cx="2025545" cy="65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世上的国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4688" y="1651962"/>
            <a:ext cx="179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神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的国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0012" y="3304395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耶稣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412422" y="5179127"/>
            <a:ext cx="6400800" cy="1530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61310" y="5172592"/>
            <a:ext cx="451112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170753" y="2162008"/>
            <a:ext cx="7315200" cy="4333"/>
          </a:xfrm>
          <a:prstGeom prst="straightConnector1">
            <a:avLst/>
          </a:prstGeom>
          <a:ln w="66675">
            <a:solidFill>
              <a:srgbClr val="C0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19602" y="2162007"/>
            <a:ext cx="12192" cy="3017520"/>
          </a:xfrm>
          <a:prstGeom prst="line">
            <a:avLst/>
          </a:prstGeom>
          <a:ln w="60325">
            <a:solidFill>
              <a:srgbClr val="007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55" y="3164560"/>
            <a:ext cx="673100" cy="1016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D564194-D281-C36F-8835-79C3186D5881}"/>
              </a:ext>
            </a:extLst>
          </p:cNvPr>
          <p:cNvSpPr/>
          <p:nvPr/>
        </p:nvSpPr>
        <p:spPr>
          <a:xfrm>
            <a:off x="4760807" y="3201121"/>
            <a:ext cx="1001872" cy="1107275"/>
          </a:xfrm>
          <a:prstGeom prst="ellipse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保罗</a:t>
            </a:r>
            <a:endParaRPr lang="en-US" altLang="zh-CN" sz="3600" b="1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74EE95-2763-D4B0-A0A2-D7A8208C4C1E}"/>
              </a:ext>
            </a:extLst>
          </p:cNvPr>
          <p:cNvSpPr/>
          <p:nvPr/>
        </p:nvSpPr>
        <p:spPr>
          <a:xfrm>
            <a:off x="7664171" y="3535661"/>
            <a:ext cx="1590447" cy="830648"/>
          </a:xfrm>
          <a:prstGeom prst="ellipse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LCCC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4C96C1-B15E-6DD5-03E3-BBD3DA9FD1EF}"/>
              </a:ext>
            </a:extLst>
          </p:cNvPr>
          <p:cNvSpPr txBox="1"/>
          <p:nvPr/>
        </p:nvSpPr>
        <p:spPr>
          <a:xfrm>
            <a:off x="9730461" y="2754218"/>
            <a:ext cx="738664" cy="191334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>
                <a:ln>
                  <a:solidFill>
                    <a:srgbClr val="FF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rPr>
              <a:t>耶稣再来</a:t>
            </a:r>
            <a:endParaRPr lang="en-US" sz="3600" b="1">
              <a:ln>
                <a:solidFill>
                  <a:srgbClr val="FF0000"/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36EE72-4A23-E4F8-E624-324933A86301}"/>
              </a:ext>
            </a:extLst>
          </p:cNvPr>
          <p:cNvSpPr txBox="1"/>
          <p:nvPr/>
        </p:nvSpPr>
        <p:spPr>
          <a:xfrm>
            <a:off x="5662889" y="5727803"/>
            <a:ext cx="57607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tabLst>
                <a:tab pos="3311525" algn="l"/>
              </a:tabLst>
              <a:defRPr/>
            </a:pP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放胆传讲神国的道 徒</a:t>
            </a:r>
            <a:r>
              <a:rPr lang="en-US" altLang="zh-CN" sz="36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28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:31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C4AB6-763E-C905-0897-F8BBB98DF8F9}"/>
              </a:ext>
            </a:extLst>
          </p:cNvPr>
          <p:cNvSpPr txBox="1"/>
          <p:nvPr/>
        </p:nvSpPr>
        <p:spPr>
          <a:xfrm>
            <a:off x="5191820" y="4574580"/>
            <a:ext cx="359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神国度</a:t>
            </a:r>
            <a:r>
              <a:rPr lang="zh-CN" altLang="en-US" sz="3600" b="1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持续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扩展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7D321-0F77-8E83-F403-85469E1E0CF1}"/>
              </a:ext>
            </a:extLst>
          </p:cNvPr>
          <p:cNvSpPr txBox="1"/>
          <p:nvPr/>
        </p:nvSpPr>
        <p:spPr>
          <a:xfrm>
            <a:off x="3924547" y="2689434"/>
            <a:ext cx="981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最</a:t>
            </a: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初</a:t>
            </a: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+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654DA-7F70-D524-BF07-F7E7A3ADB10F}"/>
              </a:ext>
            </a:extLst>
          </p:cNvPr>
          <p:cNvSpPr txBox="1"/>
          <p:nvPr/>
        </p:nvSpPr>
        <p:spPr>
          <a:xfrm>
            <a:off x="5826780" y="2215818"/>
            <a:ext cx="218119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教会时代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65CDD-E369-1301-6F8E-719344736F20}"/>
              </a:ext>
            </a:extLst>
          </p:cNvPr>
          <p:cNvSpPr txBox="1"/>
          <p:nvPr/>
        </p:nvSpPr>
        <p:spPr>
          <a:xfrm>
            <a:off x="1200023" y="2246289"/>
            <a:ext cx="21405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新约时代</a:t>
            </a:r>
            <a:r>
              <a:rPr kumimoji="0" lang="en-US" altLang="zh-CN" sz="32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93889-A4C1-ABAE-7CEC-D08883AA0199}"/>
              </a:ext>
            </a:extLst>
          </p:cNvPr>
          <p:cNvSpPr txBox="1"/>
          <p:nvPr/>
        </p:nvSpPr>
        <p:spPr>
          <a:xfrm>
            <a:off x="923249" y="5727803"/>
            <a:ext cx="448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tabLst>
                <a:tab pos="3311525" algn="l"/>
              </a:tabLst>
              <a:defRPr/>
            </a:pPr>
            <a:r>
              <a:rPr lang="zh-CN" altLang="en-US" sz="36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讲说神国的事 徒</a:t>
            </a:r>
            <a:r>
              <a:rPr lang="en-US" altLang="zh-CN" sz="36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1:3 </a:t>
            </a:r>
          </a:p>
        </p:txBody>
      </p:sp>
    </p:spTree>
    <p:extLst>
      <p:ext uri="{BB962C8B-B14F-4D97-AF65-F5344CB8AC3E}">
        <p14:creationId xmlns:p14="http://schemas.microsoft.com/office/powerpoint/2010/main" val="40744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32" grpId="0" animBg="1"/>
      <p:bldP spid="5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676B6-A4EB-A051-30EC-4C38C5431256}"/>
              </a:ext>
            </a:extLst>
          </p:cNvPr>
          <p:cNvSpPr txBox="1"/>
          <p:nvPr/>
        </p:nvSpPr>
        <p:spPr>
          <a:xfrm>
            <a:off x="902656" y="602858"/>
            <a:ext cx="1011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五</a:t>
            </a: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、在神国度的扩展中有份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AE787C-9E2D-2B60-AD39-C91A4211B8D5}"/>
              </a:ext>
            </a:extLst>
          </p:cNvPr>
          <p:cNvSpPr/>
          <p:nvPr/>
        </p:nvSpPr>
        <p:spPr>
          <a:xfrm>
            <a:off x="1864776" y="1769704"/>
            <a:ext cx="8317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本地宣教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跨文化宣教  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 typeface="+mj-lt"/>
              <a:buAutoNum type="arabicPeriod"/>
              <a:defRPr/>
            </a:pPr>
            <a:r>
              <a:rPr kumimoji="0" lang="zh-CN" alt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“代祷”和“金钱”上的支持</a:t>
            </a:r>
            <a:endParaRPr kumimoji="0" lang="en-US" altLang="zh-CN" sz="4000" b="1" i="0" u="none" strike="noStrike" kern="1200" normalizeH="0" baseline="0" noProof="0"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4713E-A4F6-AE06-21B2-E836CC3A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20" y="3863382"/>
            <a:ext cx="2106172" cy="2712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68DBAA-1751-33A3-D001-E26819BAA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86" y="4281723"/>
            <a:ext cx="3760862" cy="19734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F2AAD1-294E-7342-AAF7-E15AC2E1A92D}"/>
              </a:ext>
            </a:extLst>
          </p:cNvPr>
          <p:cNvSpPr/>
          <p:nvPr/>
        </p:nvSpPr>
        <p:spPr>
          <a:xfrm>
            <a:off x="1177493" y="4120915"/>
            <a:ext cx="2560320" cy="2286000"/>
          </a:xfrm>
          <a:prstGeom prst="rect">
            <a:avLst/>
          </a:prstGeom>
          <a:solidFill>
            <a:srgbClr val="008A3E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</a:p>
          <a:p>
            <a:pPr marL="742950" marR="0" lvl="0" indent="-7429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话语</a:t>
            </a:r>
          </a:p>
          <a:p>
            <a:pPr marL="742950" lvl="0" indent="-742950" algn="ctr">
              <a:buFont typeface="+mj-lt"/>
              <a:buAutoNum type="arabicPeriod"/>
              <a:defRPr/>
            </a:pPr>
            <a:r>
              <a:rPr lang="zh-CN" altLang="en-US" sz="4400" b="1"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教导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676B6-A4EB-A051-30EC-4C38C5431256}"/>
              </a:ext>
            </a:extLst>
          </p:cNvPr>
          <p:cNvSpPr txBox="1"/>
          <p:nvPr/>
        </p:nvSpPr>
        <p:spPr>
          <a:xfrm>
            <a:off x="902656" y="602858"/>
            <a:ext cx="1011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五、在神国度的扩展中有份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AE787C-9E2D-2B60-AD39-C91A4211B8D5}"/>
              </a:ext>
            </a:extLst>
          </p:cNvPr>
          <p:cNvSpPr/>
          <p:nvPr/>
        </p:nvSpPr>
        <p:spPr>
          <a:xfrm>
            <a:off x="6880675" y="1156550"/>
            <a:ext cx="3799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FBA06-7A41-697E-1D36-11213B53425A}"/>
              </a:ext>
            </a:extLst>
          </p:cNvPr>
          <p:cNvSpPr/>
          <p:nvPr/>
        </p:nvSpPr>
        <p:spPr>
          <a:xfrm>
            <a:off x="1159929" y="1613819"/>
            <a:ext cx="6346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– 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寻求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Tx/>
              <a:buAutoNum type="arabicPeriod"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话语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–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宣讲</a:t>
            </a:r>
            <a:r>
              <a:rPr kumimoji="0" lang="en-US" altLang="zh-CN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/</a:t>
            </a: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分享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lvl="1" indent="-742950">
              <a:buFontTx/>
              <a:buAutoNum type="arabicPeriod"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教</a:t>
            </a: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导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– 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建造</a:t>
            </a: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门徒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9054F-36A3-850A-2017-DBCA5402F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997" y="1328088"/>
            <a:ext cx="3276076" cy="218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82532-32A1-AC61-58D5-0F31FA4F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68" y="3810456"/>
            <a:ext cx="4243332" cy="2278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842E3A-1E4B-6B46-BD37-1670CE03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349" y="3732060"/>
            <a:ext cx="4083829" cy="2436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CBA7-4BA1-14A7-5E3F-19D68A2906A7}"/>
              </a:ext>
            </a:extLst>
          </p:cNvPr>
          <p:cNvSpPr/>
          <p:nvPr/>
        </p:nvSpPr>
        <p:spPr>
          <a:xfrm>
            <a:off x="2453401" y="5264019"/>
            <a:ext cx="7315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有什么困难阻挡你吗？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96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676B6-A4EB-A051-30EC-4C38C5431256}"/>
              </a:ext>
            </a:extLst>
          </p:cNvPr>
          <p:cNvSpPr txBox="1"/>
          <p:nvPr/>
        </p:nvSpPr>
        <p:spPr>
          <a:xfrm>
            <a:off x="902657" y="602858"/>
            <a:ext cx="7690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五、在神国度的扩展中有份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AE787C-9E2D-2B60-AD39-C91A4211B8D5}"/>
              </a:ext>
            </a:extLst>
          </p:cNvPr>
          <p:cNvSpPr/>
          <p:nvPr/>
        </p:nvSpPr>
        <p:spPr>
          <a:xfrm>
            <a:off x="6880675" y="1156550"/>
            <a:ext cx="3799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FBA06-7A41-697E-1D36-11213B53425A}"/>
              </a:ext>
            </a:extLst>
          </p:cNvPr>
          <p:cNvSpPr/>
          <p:nvPr/>
        </p:nvSpPr>
        <p:spPr>
          <a:xfrm>
            <a:off x="1890249" y="2213546"/>
            <a:ext cx="3383280" cy="1554480"/>
          </a:xfrm>
          <a:prstGeom prst="rect">
            <a:avLst/>
          </a:prstGeom>
          <a:solidFill>
            <a:srgbClr val="008A3E"/>
          </a:solidFill>
        </p:spPr>
        <p:txBody>
          <a:bodyPr wrap="square">
            <a:spAutoFit/>
          </a:bodyPr>
          <a:lstStyle/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信耶稣</a:t>
            </a:r>
            <a:endParaRPr kumimoji="0" lang="en-US" altLang="zh-CN" sz="44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得拯救</a:t>
            </a:r>
            <a:endParaRPr kumimoji="0" lang="en-US" altLang="zh-CN" sz="44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82532-32A1-AC61-58D5-0F31FA4F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71" y="4411542"/>
            <a:ext cx="3911613" cy="2100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15A8AE-D812-C373-6FDA-409D7E619821}"/>
              </a:ext>
            </a:extLst>
          </p:cNvPr>
          <p:cNvSpPr txBox="1"/>
          <p:nvPr/>
        </p:nvSpPr>
        <p:spPr>
          <a:xfrm>
            <a:off x="2452910" y="4794583"/>
            <a:ext cx="731520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5400" b="1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有什么困难阻挡你吗？</a:t>
            </a:r>
            <a:endParaRPr lang="en-US" sz="5400" b="1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730C5-6046-E989-995E-EAAC7E0F7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557" y="1744246"/>
            <a:ext cx="4008042" cy="21031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C82DC-156A-6564-7EB5-320E94819B94}"/>
              </a:ext>
            </a:extLst>
          </p:cNvPr>
          <p:cNvGrpSpPr/>
          <p:nvPr/>
        </p:nvGrpSpPr>
        <p:grpSpPr>
          <a:xfrm>
            <a:off x="6616945" y="1632684"/>
            <a:ext cx="3581171" cy="2554545"/>
            <a:chOff x="6332857" y="1632684"/>
            <a:chExt cx="3581171" cy="25545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83F959-DF58-591D-F2F8-E463E4268B4B}"/>
                </a:ext>
              </a:extLst>
            </p:cNvPr>
            <p:cNvSpPr/>
            <p:nvPr/>
          </p:nvSpPr>
          <p:spPr>
            <a:xfrm>
              <a:off x="6340651" y="1632684"/>
              <a:ext cx="357337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defRPr/>
              </a:pPr>
              <a:r>
                <a:rPr lang="zh-CN" altLang="en-US" sz="4000" b="1">
                  <a:ln>
                    <a:solidFill>
                      <a:srgbClr val="FF000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不被定罪</a:t>
              </a:r>
              <a:endParaRPr lang="en-US" altLang="zh-CN" sz="4000" b="1">
                <a:ln>
                  <a:solidFill>
                    <a:srgbClr val="FF0000"/>
                  </a:solidFill>
                </a:ln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lvl="1">
                <a:defRPr/>
              </a:pPr>
              <a:r>
                <a:rPr lang="zh-CN" altLang="en-US" sz="4000" b="1">
                  <a:ln>
                    <a:solidFill>
                      <a:srgbClr val="FF000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出死入生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marR="0" lvl="1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</a:rPr>
                <a:t>神的儿女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pPr marR="0" lvl="1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zh-CN" altLang="en-US" sz="4000" b="1">
                  <a:ln>
                    <a:solidFill>
                      <a:srgbClr val="FF0000"/>
                    </a:solidFill>
                  </a:ln>
                  <a:latin typeface="SimSun" panose="02010600030101010101" pitchFamily="2" charset="-122"/>
                  <a:ea typeface="SimSun" panose="02010600030101010101" pitchFamily="2" charset="-122"/>
                </a:rPr>
                <a:t>神的国度</a:t>
              </a:r>
              <a:endParaRPr kumimoji="0" lang="en-US" altLang="zh-CN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5AED7B50-F5A7-F689-7693-FED6278EBA3A}"/>
                </a:ext>
              </a:extLst>
            </p:cNvPr>
            <p:cNvSpPr/>
            <p:nvPr/>
          </p:nvSpPr>
          <p:spPr>
            <a:xfrm rot="10800000">
              <a:off x="6332857" y="1993758"/>
              <a:ext cx="457200" cy="1946353"/>
            </a:xfrm>
            <a:prstGeom prst="rightBrace">
              <a:avLst/>
            </a:prstGeom>
            <a:noFill/>
            <a:ln w="38100">
              <a:solidFill>
                <a:srgbClr val="008A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1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3394865" y="1607411"/>
            <a:ext cx="5868244" cy="1216237"/>
          </a:xfrm>
          <a:prstGeom prst="straightConnector1">
            <a:avLst/>
          </a:prstGeom>
          <a:ln w="66675">
            <a:solidFill>
              <a:srgbClr val="C0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02" y="2111610"/>
            <a:ext cx="673100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259" y="768846"/>
            <a:ext cx="172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大使命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9757" y="3257367"/>
            <a:ext cx="1111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耶稣</a:t>
            </a:r>
            <a:b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</a:b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7434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复活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3400595" y="2840590"/>
            <a:ext cx="5852160" cy="1381544"/>
          </a:xfrm>
          <a:prstGeom prst="straightConnector1">
            <a:avLst/>
          </a:prstGeom>
          <a:ln w="66675">
            <a:solidFill>
              <a:srgbClr val="C0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635251" y="1598930"/>
            <a:ext cx="5359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solidFill>
                    <a:srgbClr val="007434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耶稣</a:t>
            </a:r>
            <a:endParaRPr kumimoji="0" lang="en-US" altLang="zh-CN" sz="4400" b="1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srgbClr val="C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solidFill>
                    <a:srgbClr val="007434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再来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1217" y="2040200"/>
            <a:ext cx="981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最初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404" y="5099636"/>
            <a:ext cx="10580069" cy="1323439"/>
          </a:xfrm>
          <a:prstGeom prst="rect">
            <a:avLst/>
          </a:prstGeom>
          <a:solidFill>
            <a:srgbClr val="FFF7E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有永远的</a:t>
            </a:r>
            <a:r>
              <a:rPr lang="zh-CN" altLang="en-US" sz="4000" b="1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福音</a:t>
            </a: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要传给住在地上的人，就是</a:t>
            </a:r>
            <a:r>
              <a:rPr lang="zh-CN" altLang="en-US" sz="4000" b="1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各国、各族、各方、各民</a:t>
            </a:r>
            <a:r>
              <a:rPr lang="zh-CN" altLang="en-US" sz="40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CN" altLang="en-US" sz="400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启示录</a:t>
            </a:r>
            <a:r>
              <a:rPr lang="en-US" altLang="zh-CN" sz="400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:6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13" idx="0"/>
          </p:cNvCxnSpPr>
          <p:nvPr/>
        </p:nvCxnSpPr>
        <p:spPr>
          <a:xfrm>
            <a:off x="3061839" y="1568562"/>
            <a:ext cx="9948" cy="47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4C516439-45DB-6DFA-5946-D880E6F5A10C}"/>
              </a:ext>
            </a:extLst>
          </p:cNvPr>
          <p:cNvSpPr/>
          <p:nvPr/>
        </p:nvSpPr>
        <p:spPr>
          <a:xfrm>
            <a:off x="4471140" y="2393223"/>
            <a:ext cx="1590447" cy="878657"/>
          </a:xfrm>
          <a:prstGeom prst="ellipse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保罗</a:t>
            </a:r>
            <a:endParaRPr kumimoji="0" lang="en-US" altLang="zh-CN" sz="3600" b="1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171015-AB3D-84B9-FBB2-D380039C6499}"/>
              </a:ext>
            </a:extLst>
          </p:cNvPr>
          <p:cNvSpPr/>
          <p:nvPr/>
        </p:nvSpPr>
        <p:spPr>
          <a:xfrm>
            <a:off x="7379617" y="2481768"/>
            <a:ext cx="1590447" cy="830648"/>
          </a:xfrm>
          <a:prstGeom prst="ellipse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LCCC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1C471-3DF5-AAF3-4D2D-C99AD66DAE00}"/>
              </a:ext>
            </a:extLst>
          </p:cNvPr>
          <p:cNvSpPr txBox="1"/>
          <p:nvPr/>
        </p:nvSpPr>
        <p:spPr>
          <a:xfrm>
            <a:off x="5160464" y="491947"/>
            <a:ext cx="1828800" cy="923330"/>
          </a:xfrm>
          <a:prstGeom prst="rect">
            <a:avLst/>
          </a:prstGeom>
          <a:solidFill>
            <a:srgbClr val="FFF4D5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5400" b="1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总结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FBE53-2138-2936-A711-BBC5A8FC011A}"/>
              </a:ext>
            </a:extLst>
          </p:cNvPr>
          <p:cNvSpPr txBox="1"/>
          <p:nvPr/>
        </p:nvSpPr>
        <p:spPr>
          <a:xfrm>
            <a:off x="3748665" y="4192871"/>
            <a:ext cx="4711546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lvl="0"/>
            <a:r>
              <a:rPr lang="zh-CN" altLang="en-US" sz="4400" b="1">
                <a:ln>
                  <a:solidFill>
                    <a:srgbClr val="FF0000"/>
                  </a:solidFill>
                </a:ln>
                <a:solidFill>
                  <a:srgbClr val="2D3B45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神的旨意不可阻挡</a:t>
            </a:r>
            <a:endParaRPr kumimoji="0" lang="en-US" sz="44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7B6B2F-9BA6-8E37-AC88-A81342E93C32}"/>
              </a:ext>
            </a:extLst>
          </p:cNvPr>
          <p:cNvSpPr txBox="1"/>
          <p:nvPr/>
        </p:nvSpPr>
        <p:spPr>
          <a:xfrm>
            <a:off x="3467552" y="1711329"/>
            <a:ext cx="981140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8A3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>
                <a:ln>
                  <a:solidFill>
                    <a:srgbClr val="007434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早期门徒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434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7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946F6D-DEDB-F600-382F-6F0F446714C2}"/>
              </a:ext>
            </a:extLst>
          </p:cNvPr>
          <p:cNvSpPr/>
          <p:nvPr/>
        </p:nvSpPr>
        <p:spPr>
          <a:xfrm>
            <a:off x="3455718" y="566358"/>
            <a:ext cx="5320875" cy="822960"/>
          </a:xfrm>
          <a:prstGeom prst="rect">
            <a:avLst/>
          </a:prstGeom>
          <a:ln>
            <a:solidFill>
              <a:srgbClr val="4F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  <a:sym typeface="Helvetica Neue"/>
              </a:rPr>
              <a:t>保罗见异象去马其顿</a:t>
            </a:r>
            <a:endParaRPr lang="en-US" sz="4000" b="1" dirty="0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  <a:sym typeface="Helvetica Neue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6E5D6-FA8B-B0A8-38A2-3F9F862685B4}"/>
              </a:ext>
            </a:extLst>
          </p:cNvPr>
          <p:cNvCxnSpPr>
            <a:cxnSpLocks/>
          </p:cNvCxnSpPr>
          <p:nvPr/>
        </p:nvCxnSpPr>
        <p:spPr>
          <a:xfrm>
            <a:off x="6117625" y="1386780"/>
            <a:ext cx="0" cy="365760"/>
          </a:xfrm>
          <a:prstGeom prst="line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089F9A-67FA-CED7-4B28-54B4C96C5C58}"/>
              </a:ext>
            </a:extLst>
          </p:cNvPr>
          <p:cNvGrpSpPr/>
          <p:nvPr/>
        </p:nvGrpSpPr>
        <p:grpSpPr>
          <a:xfrm>
            <a:off x="1984688" y="2159835"/>
            <a:ext cx="2651760" cy="814623"/>
            <a:chOff x="2051363" y="1747529"/>
            <a:chExt cx="2651760" cy="81462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7751726-E1EF-33AE-B5B7-640B20AE2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1363" y="1747529"/>
              <a:ext cx="2651760" cy="35035"/>
            </a:xfrm>
            <a:prstGeom prst="line">
              <a:avLst/>
            </a:prstGeom>
            <a:ln w="28575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E9D1421-481C-E319-6BDF-8B6047772F8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184" y="1790839"/>
              <a:ext cx="0" cy="771313"/>
            </a:xfrm>
            <a:prstGeom prst="line">
              <a:avLst/>
            </a:prstGeom>
            <a:ln w="28575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C6EAA1-9C53-AE3B-F8D4-6D74DB3AC007}"/>
              </a:ext>
            </a:extLst>
          </p:cNvPr>
          <p:cNvSpPr txBox="1"/>
          <p:nvPr/>
        </p:nvSpPr>
        <p:spPr>
          <a:xfrm>
            <a:off x="4756505" y="1774837"/>
            <a:ext cx="2757485" cy="707886"/>
          </a:xfrm>
          <a:prstGeom prst="rect">
            <a:avLst/>
          </a:prstGeom>
          <a:solidFill>
            <a:srgbClr val="008A3E"/>
          </a:solidFill>
        </p:spPr>
        <p:txBody>
          <a:bodyPr wrap="none" rtlCol="0" anchor="ctr" anchorCtr="0">
            <a:spAutoFit/>
          </a:bodyPr>
          <a:lstStyle/>
          <a:p>
            <a:pPr algn="ctr" defTabSz="914079"/>
            <a:r>
              <a:rPr lang="zh-CN" altLang="en-US" sz="40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进入腓立比</a:t>
            </a:r>
            <a:endParaRPr lang="en-US" sz="40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+mj-cs"/>
              <a:sym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5120F-E5B7-3484-8E2D-CAD03998866F}"/>
              </a:ext>
            </a:extLst>
          </p:cNvPr>
          <p:cNvSpPr/>
          <p:nvPr/>
        </p:nvSpPr>
        <p:spPr>
          <a:xfrm>
            <a:off x="829387" y="3050743"/>
            <a:ext cx="2264473" cy="2011680"/>
          </a:xfrm>
          <a:prstGeom prst="rect">
            <a:avLst/>
          </a:prstGeom>
          <a:ln>
            <a:solidFill>
              <a:srgbClr val="4F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吕底亚</a:t>
            </a:r>
            <a:br>
              <a:rPr lang="en-US" altLang="zh-CN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</a:b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全家信主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  <a:cs typeface="SBL Hebrew" panose="02000000000000000000" pitchFamily="2" charset="-79"/>
              <a:sym typeface="Helvetica Neue"/>
            </a:endParaRPr>
          </a:p>
          <a:p>
            <a:pPr algn="ctr" defTabSz="457040">
              <a:defRPr/>
            </a:pPr>
            <a:r>
              <a:rPr lang="en-US" sz="3200" b="1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16:11-15</a:t>
            </a:r>
            <a:endParaRPr lang="en-US" sz="3200" b="1" dirty="0">
              <a:ln>
                <a:solidFill>
                  <a:srgbClr val="0070C0"/>
                </a:solidFill>
              </a:ln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SBL Hebrew" panose="02000000000000000000" pitchFamily="2" charset="-79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2D860-004A-4343-0526-3604227885F2}"/>
              </a:ext>
            </a:extLst>
          </p:cNvPr>
          <p:cNvSpPr/>
          <p:nvPr/>
        </p:nvSpPr>
        <p:spPr>
          <a:xfrm>
            <a:off x="3586907" y="3050743"/>
            <a:ext cx="2264473" cy="2011680"/>
          </a:xfrm>
          <a:prstGeom prst="rect">
            <a:avLst/>
          </a:prstGeom>
          <a:ln>
            <a:solidFill>
              <a:srgbClr val="008A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en-US" sz="3600" b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 </a:t>
            </a: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保罗赶出巫鬼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  <a:cs typeface="SBL Hebrew" panose="02000000000000000000" pitchFamily="2" charset="-79"/>
              <a:sym typeface="Helvetica Neue"/>
            </a:endParaRPr>
          </a:p>
          <a:p>
            <a:pPr algn="ctr" defTabSz="457040">
              <a:defRPr/>
            </a:pPr>
            <a:r>
              <a:rPr lang="en-US" sz="3600" b="1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16:16-18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3A208A-9706-F349-C529-491B2E639BBB}"/>
              </a:ext>
            </a:extLst>
          </p:cNvPr>
          <p:cNvSpPr/>
          <p:nvPr/>
        </p:nvSpPr>
        <p:spPr>
          <a:xfrm>
            <a:off x="6344424" y="3050743"/>
            <a:ext cx="2264473" cy="2011680"/>
          </a:xfrm>
          <a:prstGeom prst="rect">
            <a:avLst/>
          </a:prstGeom>
          <a:ln>
            <a:solidFill>
              <a:srgbClr val="008A3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BL Hebrew" panose="02000000000000000000" pitchFamily="2" charset="-79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保罗西拉被打下监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BL Hebrew" panose="02000000000000000000" pitchFamily="2" charset="-79"/>
              <a:ea typeface="SimSun" panose="02010600030101010101" pitchFamily="2" charset="-122"/>
              <a:cs typeface="SBL Hebrew" panose="02000000000000000000" pitchFamily="2" charset="-79"/>
              <a:sym typeface="Helvetica Neue"/>
            </a:endParaRPr>
          </a:p>
          <a:p>
            <a:pPr algn="ctr" defTabSz="457040">
              <a:defRPr/>
            </a:pPr>
            <a:r>
              <a:rPr lang="en-US" sz="3600" b="1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16:19-24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8F156-6F34-A796-F19C-F3BDB59A6548}"/>
              </a:ext>
            </a:extLst>
          </p:cNvPr>
          <p:cNvSpPr/>
          <p:nvPr/>
        </p:nvSpPr>
        <p:spPr>
          <a:xfrm>
            <a:off x="9101941" y="3050743"/>
            <a:ext cx="2264473" cy="2011680"/>
          </a:xfrm>
          <a:prstGeom prst="rect">
            <a:avLst/>
          </a:prstGeom>
          <a:ln>
            <a:solidFill>
              <a:srgbClr val="4F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40">
              <a:defRPr/>
            </a:pPr>
            <a:r>
              <a:rPr lang="zh-CN" altLang="en-US" sz="36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BL Hebrew" panose="02000000000000000000" pitchFamily="2" charset="-79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保罗西拉在监狱中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BL Hebrew" panose="02000000000000000000" pitchFamily="2" charset="-79"/>
              <a:ea typeface="SimSun" panose="02010600030101010101" pitchFamily="2" charset="-122"/>
              <a:cs typeface="SBL Hebrew" panose="02000000000000000000" pitchFamily="2" charset="-79"/>
              <a:sym typeface="Helvetica Neue"/>
            </a:endParaRPr>
          </a:p>
          <a:p>
            <a:pPr algn="ctr" defTabSz="457040">
              <a:defRPr/>
            </a:pPr>
            <a:r>
              <a:rPr lang="en-US" sz="3600" b="1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rPr>
              <a:t>16:25-34</a:t>
            </a: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9F40E0E8-1D81-DDB4-ECF7-07E0391F5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3200" y="4056583"/>
            <a:ext cx="3656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45704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E93C28E7-B061-860F-10C4-60CB70251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7314" y="4056583"/>
            <a:ext cx="3656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45704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170623BF-0778-2751-8763-75D09020C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6586" y="4056583"/>
            <a:ext cx="3656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defTabSz="457040">
              <a:defRPr/>
            </a:pPr>
            <a:endParaRPr lang="en-US" sz="1799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666EC-820A-7EF1-F55B-0EB5B85BD842}"/>
              </a:ext>
            </a:extLst>
          </p:cNvPr>
          <p:cNvSpPr txBox="1"/>
          <p:nvPr/>
        </p:nvSpPr>
        <p:spPr>
          <a:xfrm>
            <a:off x="4141475" y="5508637"/>
            <a:ext cx="4044697" cy="707886"/>
          </a:xfrm>
          <a:prstGeom prst="rect">
            <a:avLst/>
          </a:prstGeom>
          <a:solidFill>
            <a:srgbClr val="008A3E"/>
          </a:solidFill>
        </p:spPr>
        <p:txBody>
          <a:bodyPr wrap="none" rtlCol="0" anchor="ctr" anchorCtr="0">
            <a:spAutoFit/>
          </a:bodyPr>
          <a:lstStyle/>
          <a:p>
            <a:pPr algn="ctr" defTabSz="914079"/>
            <a:r>
              <a:rPr lang="zh-CN" altLang="en-US" sz="40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  <a:sym typeface="Helvetica Neue"/>
              </a:rPr>
              <a:t>出监离开腓立比 </a:t>
            </a:r>
            <a:endParaRPr lang="en-US" sz="400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SimSun" panose="02010600030101010101" pitchFamily="2" charset="-122"/>
              <a:ea typeface="SimSun" panose="02010600030101010101" pitchFamily="2" charset="-122"/>
              <a:cs typeface="+mj-cs"/>
              <a:sym typeface="Helvetica Neu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B289FF-3D59-B0BB-303B-70BDC8BB54D2}"/>
              </a:ext>
            </a:extLst>
          </p:cNvPr>
          <p:cNvGrpSpPr/>
          <p:nvPr/>
        </p:nvGrpSpPr>
        <p:grpSpPr>
          <a:xfrm>
            <a:off x="8328338" y="5136845"/>
            <a:ext cx="1920240" cy="801350"/>
            <a:chOff x="1918013" y="1324114"/>
            <a:chExt cx="1920240" cy="80135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27E4AE-0F10-66AF-1129-5C25F15A7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8013" y="2090429"/>
              <a:ext cx="1920240" cy="35035"/>
            </a:xfrm>
            <a:prstGeom prst="line">
              <a:avLst/>
            </a:prstGeom>
            <a:ln w="28575">
              <a:head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08B578-D28E-7A08-E93C-831B524FEE8C}"/>
                </a:ext>
              </a:extLst>
            </p:cNvPr>
            <p:cNvCxnSpPr>
              <a:cxnSpLocks/>
            </p:cNvCxnSpPr>
            <p:nvPr/>
          </p:nvCxnSpPr>
          <p:spPr>
            <a:xfrm>
              <a:off x="3823309" y="1324114"/>
              <a:ext cx="0" cy="771313"/>
            </a:xfrm>
            <a:prstGeom prst="line">
              <a:avLst/>
            </a:prstGeom>
            <a:ln w="28575"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751878D5-263C-2D12-2E71-E99450B6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12" y="1621860"/>
            <a:ext cx="3445001" cy="872337"/>
          </a:xfr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监禁不能阻挡</a:t>
            </a:r>
          </a:p>
        </p:txBody>
      </p:sp>
    </p:spTree>
    <p:extLst>
      <p:ext uri="{BB962C8B-B14F-4D97-AF65-F5344CB8AC3E}">
        <p14:creationId xmlns:p14="http://schemas.microsoft.com/office/powerpoint/2010/main" val="1193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9470-67BA-7868-97F5-533EB860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154" y="524929"/>
            <a:ext cx="3449715" cy="1325563"/>
          </a:xfrm>
        </p:spPr>
        <p:txBody>
          <a:bodyPr>
            <a:normAutofit/>
          </a:bodyPr>
          <a:lstStyle/>
          <a:p>
            <a:pPr algn="ctr"/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祷告</a:t>
            </a:r>
            <a:endParaRPr 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FC7C9-3D2B-02F2-766B-C995640D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01" y="1940276"/>
            <a:ext cx="8012770" cy="41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7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70D36-037D-F8E0-1D4C-8B3856A844E2}"/>
              </a:ext>
            </a:extLst>
          </p:cNvPr>
          <p:cNvSpPr txBox="1"/>
          <p:nvPr/>
        </p:nvSpPr>
        <p:spPr>
          <a:xfrm>
            <a:off x="902656" y="602858"/>
            <a:ext cx="1011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一、赶出巫鬼被监禁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648DD6-AFC0-FE37-97A9-666E2DAD2453}"/>
              </a:ext>
            </a:extLst>
          </p:cNvPr>
          <p:cNvGrpSpPr/>
          <p:nvPr/>
        </p:nvGrpSpPr>
        <p:grpSpPr>
          <a:xfrm>
            <a:off x="2527488" y="1866250"/>
            <a:ext cx="7268803" cy="2011680"/>
            <a:chOff x="2407021" y="1503181"/>
            <a:chExt cx="7268803" cy="20116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4E55E0-A41B-CA92-4D20-72800445B5DE}"/>
                </a:ext>
              </a:extLst>
            </p:cNvPr>
            <p:cNvSpPr/>
            <p:nvPr/>
          </p:nvSpPr>
          <p:spPr>
            <a:xfrm>
              <a:off x="2407021" y="1503181"/>
              <a:ext cx="2264473" cy="201168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保罗赶出巫鬼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16:16-18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F93206-DABB-1B30-F7D2-416BFC33C7A6}"/>
                </a:ext>
              </a:extLst>
            </p:cNvPr>
            <p:cNvSpPr/>
            <p:nvPr/>
          </p:nvSpPr>
          <p:spPr>
            <a:xfrm>
              <a:off x="7411351" y="1503181"/>
              <a:ext cx="2264473" cy="201168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BL Hebrew" panose="02000000000000000000" pitchFamily="2" charset="-79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保罗西拉被打下监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BL Hebrew" panose="02000000000000000000" pitchFamily="2" charset="-79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16:19-24</a:t>
              </a: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B783105C-8834-A8D1-F751-2A706D2CF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307" y="2509021"/>
              <a:ext cx="2194560" cy="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BF3DD0-B20E-30E7-9986-5D05B32F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77" y="4159834"/>
            <a:ext cx="4424297" cy="2155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50766-8521-4E26-B718-817F08CC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33" y="4376564"/>
            <a:ext cx="360914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0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70D36-037D-F8E0-1D4C-8B3856A844E2}"/>
              </a:ext>
            </a:extLst>
          </p:cNvPr>
          <p:cNvSpPr txBox="1"/>
          <p:nvPr/>
        </p:nvSpPr>
        <p:spPr>
          <a:xfrm>
            <a:off x="902656" y="602858"/>
            <a:ext cx="10110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一、赶出巫鬼被监禁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5A64BB-FAF4-D899-2DDD-0FE530ED26ED}"/>
              </a:ext>
            </a:extLst>
          </p:cNvPr>
          <p:cNvSpPr/>
          <p:nvPr/>
        </p:nvSpPr>
        <p:spPr>
          <a:xfrm>
            <a:off x="1305260" y="1594134"/>
            <a:ext cx="97132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4000" b="1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一个使女被巫鬼所附，能预测未来的祸福</a:t>
            </a:r>
            <a:endParaRPr lang="en-US" altLang="zh-CN" sz="4000" b="1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使女的主人们大得财利</a:t>
            </a:r>
            <a:endParaRPr lang="en-US" altLang="zh-CN" sz="4000" b="1" dirty="0">
              <a:ln>
                <a:solidFill>
                  <a:schemeClr val="accent6">
                    <a:lumMod val="50000"/>
                  </a:schemeClr>
                </a:solidFill>
              </a:ln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保罗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奉耶稣基督的名</a:t>
            </a:r>
            <a:r>
              <a:rPr lang="zh-CN" altLang="en-US" sz="4000" b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赶出巫鬼</a:t>
            </a:r>
            <a:endParaRPr lang="en-US" altLang="zh-CN" sz="4000" b="1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50766-8521-4E26-B718-817F08CC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889" y="3876810"/>
            <a:ext cx="4184029" cy="2247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8D0FF-0EE6-DEBE-01E0-3AB1AD95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0" y="4237850"/>
            <a:ext cx="2506687" cy="230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32808-F971-441E-5510-B4930B367B2C}"/>
              </a:ext>
            </a:extLst>
          </p:cNvPr>
          <p:cNvSpPr txBox="1"/>
          <p:nvPr/>
        </p:nvSpPr>
        <p:spPr>
          <a:xfrm>
            <a:off x="1672848" y="3453855"/>
            <a:ext cx="3359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（徒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16</a:t>
            </a:r>
            <a:r>
              <a:rPr kumimoji="0" 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:16</a:t>
            </a:r>
            <a:r>
              <a:rPr lang="en-US" sz="3600" b="1">
                <a:solidFill>
                  <a:srgbClr val="4D5156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-18</a:t>
            </a:r>
            <a:r>
              <a:rPr lang="zh-CN" altLang="en-US" sz="3600" b="1">
                <a:solidFill>
                  <a:srgbClr val="4D5156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）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2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E5F48-674C-D474-376B-76DFAB72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516" y="556988"/>
            <a:ext cx="3154612" cy="2872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5232F5-2577-2166-64C7-8D35FD1915B6}"/>
              </a:ext>
            </a:extLst>
          </p:cNvPr>
          <p:cNvSpPr/>
          <p:nvPr/>
        </p:nvSpPr>
        <p:spPr>
          <a:xfrm>
            <a:off x="886272" y="1237169"/>
            <a:ext cx="73822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4000" b="1">
                <a:ln>
                  <a:solidFill>
                    <a:srgbClr val="008A3E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使女的主人们失去图利的指望</a:t>
            </a:r>
            <a:endParaRPr lang="en-US" altLang="zh-CN" sz="4000" b="1">
              <a:ln>
                <a:solidFill>
                  <a:srgbClr val="008A3E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拉保罗西拉见地方首领官长</a:t>
            </a:r>
            <a:endParaRPr lang="en-US" altLang="zh-CN" sz="4000" b="1">
              <a:ln>
                <a:solidFill>
                  <a:srgbClr val="0070C0"/>
                </a:solidFill>
              </a:ln>
              <a:solidFill>
                <a:srgbClr val="4D5156"/>
              </a:solidFill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4000" b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指控他们：</a:t>
            </a:r>
            <a:endParaRPr lang="en-US" altLang="zh-CN" sz="4000" b="1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B5C54-A755-FE51-C00C-8473068696B9}"/>
              </a:ext>
            </a:extLst>
          </p:cNvPr>
          <p:cNvSpPr txBox="1"/>
          <p:nvPr/>
        </p:nvSpPr>
        <p:spPr>
          <a:xfrm>
            <a:off x="1131262" y="3797741"/>
            <a:ext cx="10050934" cy="133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说</a:t>
            </a:r>
            <a:r>
              <a:rPr kumimoji="0" lang="en-US" sz="40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“这些人原是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犹太人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竟骚扰我们的城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传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我们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罗马人所不可受、不可行的规矩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。”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4D5156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56794-15D3-5382-EA50-EC96A2C0BDCD}"/>
              </a:ext>
            </a:extLst>
          </p:cNvPr>
          <p:cNvSpPr txBox="1"/>
          <p:nvPr/>
        </p:nvSpPr>
        <p:spPr>
          <a:xfrm>
            <a:off x="1170121" y="5388646"/>
            <a:ext cx="3359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（徒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16</a:t>
            </a:r>
            <a:r>
              <a:rPr kumimoji="0" lang="en-US" sz="3600" b="1" i="0" u="none" strike="noStrike" kern="1200" normalizeH="0" baseline="0" noProof="0"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:19</a:t>
            </a:r>
            <a:r>
              <a:rPr lang="en-US" sz="3600" b="1">
                <a:solidFill>
                  <a:srgbClr val="4D5156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-21</a:t>
            </a:r>
            <a:r>
              <a:rPr lang="zh-CN" altLang="en-US" sz="3600" b="1">
                <a:solidFill>
                  <a:srgbClr val="4D5156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）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5E2D44-C21E-E415-A590-D40223E1C641}"/>
              </a:ext>
            </a:extLst>
          </p:cNvPr>
          <p:cNvSpPr txBox="1"/>
          <p:nvPr/>
        </p:nvSpPr>
        <p:spPr>
          <a:xfrm>
            <a:off x="6761416" y="5388646"/>
            <a:ext cx="30175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-US" altLang="zh-CN" sz="4000" b="1" i="0" u="none" strike="noStrike" kern="1200" normalizeH="0" baseline="0" noProof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zh-CN" altLang="en-US" sz="4000" b="1" i="0" u="none" strike="noStrike" kern="1200" normalizeH="0" baseline="0" noProof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搅乱风俗</a:t>
            </a:r>
            <a:r>
              <a:rPr kumimoji="0" lang="en-US" altLang="zh-CN" sz="4000" b="1" i="0" u="none" strike="noStrike" kern="1200" normalizeH="0" baseline="0" noProof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4000" b="1" i="0" u="none" strike="noStrike" kern="1200" normalizeH="0" baseline="0" noProof="0">
              <a:ln w="9525">
                <a:solidFill>
                  <a:schemeClr val="accent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D85918-10B9-5931-2EC5-A73B92E8AAA6}"/>
              </a:ext>
            </a:extLst>
          </p:cNvPr>
          <p:cNvSpPr txBox="1"/>
          <p:nvPr/>
        </p:nvSpPr>
        <p:spPr>
          <a:xfrm>
            <a:off x="1152526" y="3124281"/>
            <a:ext cx="10306050" cy="330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徒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16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22 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众人就一同起来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攻击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他们。官长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吩咐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剥了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他们的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衣裳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，用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棍打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23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打了许多棍，便将他们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下在监里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，嘱咐禁卒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严紧看守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24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禁卒领了这样的命，就把他们下在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内监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里，两脚上了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木狗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。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A1998-4C25-1B9F-DD39-80D48541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442" y="871083"/>
            <a:ext cx="2751438" cy="2063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2EF2E8-76BF-D276-1AE9-739A45F8DAEF}"/>
              </a:ext>
            </a:extLst>
          </p:cNvPr>
          <p:cNvSpPr/>
          <p:nvPr/>
        </p:nvSpPr>
        <p:spPr>
          <a:xfrm>
            <a:off x="1069141" y="1074507"/>
            <a:ext cx="5033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没有定罪被打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1200150" marR="0" lvl="1" indent="-742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内监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，</a:t>
            </a:r>
            <a:r>
              <a:rPr kumimoji="0" lang="zh-CN" altLang="en-US" sz="40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木狗</a:t>
            </a:r>
            <a:endParaRPr kumimoji="0" lang="en-US" altLang="zh-CN" sz="4000" b="1" i="0" u="none" strike="noStrike" kern="1200" cap="none" spc="0" normalizeH="0" baseline="0" noProof="0">
              <a:ln>
                <a:solidFill>
                  <a:srgbClr val="0070C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333537-5432-9ECF-442E-BD8198D86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62" y="871083"/>
            <a:ext cx="4424297" cy="21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70D36-037D-F8E0-1D4C-8B3856A844E2}"/>
              </a:ext>
            </a:extLst>
          </p:cNvPr>
          <p:cNvSpPr txBox="1"/>
          <p:nvPr/>
        </p:nvSpPr>
        <p:spPr>
          <a:xfrm>
            <a:off x="4014339" y="602858"/>
            <a:ext cx="415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8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赶出巫鬼被监禁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800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E253A-04C5-1955-0DB9-8662FB12CE0C}"/>
              </a:ext>
            </a:extLst>
          </p:cNvPr>
          <p:cNvSpPr txBox="1"/>
          <p:nvPr/>
        </p:nvSpPr>
        <p:spPr>
          <a:xfrm>
            <a:off x="4014339" y="5300634"/>
            <a:ext cx="415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传播福音受阻挡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F76D7A-8E6E-E2B3-98E6-7718D2F4FC1B}"/>
              </a:ext>
            </a:extLst>
          </p:cNvPr>
          <p:cNvGrpSpPr/>
          <p:nvPr/>
        </p:nvGrpSpPr>
        <p:grpSpPr>
          <a:xfrm>
            <a:off x="1175846" y="1731702"/>
            <a:ext cx="9831735" cy="3217490"/>
            <a:chOff x="1175846" y="1731702"/>
            <a:chExt cx="9831735" cy="321749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4E55E0-A41B-CA92-4D20-72800445B5DE}"/>
                </a:ext>
              </a:extLst>
            </p:cNvPr>
            <p:cNvSpPr/>
            <p:nvPr/>
          </p:nvSpPr>
          <p:spPr>
            <a:xfrm>
              <a:off x="1175846" y="3757201"/>
              <a:ext cx="3745015" cy="1188720"/>
            </a:xfrm>
            <a:prstGeom prst="rect">
              <a:avLst/>
            </a:prstGeom>
            <a:ln>
              <a:solidFill>
                <a:srgbClr val="4F792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 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保罗赶出巫鬼</a:t>
              </a:r>
              <a:endParaRPr kumimoji="0" lang="en-US" altLang="zh-CN" sz="3600" b="1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SBL Hebrew" panose="02000000000000000000" pitchFamily="2" charset="-79"/>
                <a:sym typeface="Helvetica Neue"/>
              </a:endParaRPr>
            </a:p>
            <a:p>
              <a:pPr marL="0" marR="0" lvl="0" indent="0" algn="ctr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0070C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SBL Hebrew" panose="02000000000000000000" pitchFamily="2" charset="-79"/>
                  <a:sym typeface="Helvetica Neue"/>
                </a:rPr>
                <a:t>16:16-18</a:t>
              </a: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B783105C-8834-A8D1-F751-2A706D2CF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7762" y="3023011"/>
              <a:ext cx="1737360" cy="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457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B32225-A07B-B999-911C-C2C7B559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46" y="1732891"/>
              <a:ext cx="3745015" cy="2011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370100-293C-B61D-D9DF-539FA98102AC}"/>
                </a:ext>
              </a:extLst>
            </p:cNvPr>
            <p:cNvGrpSpPr/>
            <p:nvPr/>
          </p:nvGrpSpPr>
          <p:grpSpPr>
            <a:xfrm>
              <a:off x="7183092" y="1731702"/>
              <a:ext cx="3824489" cy="3217490"/>
              <a:chOff x="7183092" y="1731702"/>
              <a:chExt cx="3824489" cy="321749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5F93206-DABB-1B30-F7D2-416BFC33C7A6}"/>
                  </a:ext>
                </a:extLst>
              </p:cNvPr>
              <p:cNvSpPr/>
              <p:nvPr/>
            </p:nvSpPr>
            <p:spPr>
              <a:xfrm>
                <a:off x="7183092" y="3760472"/>
                <a:ext cx="3822192" cy="118872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>
                    <a:ln>
                      <a:solidFill>
                        <a:srgbClr val="0070C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BL Hebrew" panose="02000000000000000000" pitchFamily="2" charset="-79"/>
                    <a:ea typeface="SimSun" panose="02010600030101010101" pitchFamily="2" charset="-122"/>
                    <a:cs typeface="SBL Hebrew" panose="02000000000000000000" pitchFamily="2" charset="-79"/>
                    <a:sym typeface="Helvetica Neue"/>
                  </a:rPr>
                  <a:t>宣教士被打下监</a:t>
                </a:r>
                <a:r>
                  <a:rPr kumimoji="0" lang="en-US" sz="3600" b="1" i="0" u="none" strike="noStrike" kern="1200" cap="none" spc="0" normalizeH="0" baseline="0" noProof="0">
                    <a:ln>
                      <a:solidFill>
                        <a:srgbClr val="0070C0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SBL Hebrew" panose="02000000000000000000" pitchFamily="2" charset="-79"/>
                    <a:sym typeface="Helvetica Neue"/>
                  </a:rPr>
                  <a:t>16:19-24</a:t>
                </a:r>
              </a:p>
            </p:txBody>
          </p:sp>
          <p:pic>
            <p:nvPicPr>
              <p:cNvPr id="1026" name="Picture 2" descr="使徒行传第16章">
                <a:extLst>
                  <a:ext uri="{FF2B5EF4-FFF2-40B4-BE49-F238E27FC236}">
                    <a16:creationId xmlns:a16="http://schemas.microsoft.com/office/drawing/2014/main" id="{E92AB2C0-80F2-CDD9-B7E3-239C8AEE11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3092" y="1731702"/>
                <a:ext cx="3824489" cy="201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9985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11951</TotalTime>
  <Words>2213</Words>
  <Application>Microsoft Office PowerPoint</Application>
  <PresentationFormat>Widescreen</PresentationFormat>
  <Paragraphs>200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宋体</vt:lpstr>
      <vt:lpstr>宋体</vt:lpstr>
      <vt:lpstr>Arial</vt:lpstr>
      <vt:lpstr>Calibri</vt:lpstr>
      <vt:lpstr>Calibri Light</vt:lpstr>
      <vt:lpstr>SBL Hebrew</vt:lpstr>
      <vt:lpstr>Office Theme</vt:lpstr>
      <vt:lpstr>4_Office Theme</vt:lpstr>
      <vt:lpstr>7_Office Theme</vt:lpstr>
      <vt:lpstr>2_Office Theme</vt:lpstr>
      <vt:lpstr>监禁不能阻挡</vt:lpstr>
      <vt:lpstr>祷告</vt:lpstr>
      <vt:lpstr>PowerPoint Presentation</vt:lpstr>
      <vt:lpstr>监禁不能阻挡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祷告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Li</dc:creator>
  <cp:lastModifiedBy>Eva Li</cp:lastModifiedBy>
  <cp:revision>2926</cp:revision>
  <dcterms:created xsi:type="dcterms:W3CDTF">2018-11-27T13:56:37Z</dcterms:created>
  <dcterms:modified xsi:type="dcterms:W3CDTF">2024-07-14T20:07:47Z</dcterms:modified>
</cp:coreProperties>
</file>